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25" r:id="rId2"/>
  </p:sldMasterIdLst>
  <p:notesMasterIdLst>
    <p:notesMasterId r:id="rId33"/>
  </p:notesMasterIdLst>
  <p:sldIdLst>
    <p:sldId id="256" r:id="rId3"/>
    <p:sldId id="322" r:id="rId4"/>
    <p:sldId id="373" r:id="rId5"/>
    <p:sldId id="374" r:id="rId6"/>
    <p:sldId id="336" r:id="rId7"/>
    <p:sldId id="372" r:id="rId8"/>
    <p:sldId id="324" r:id="rId9"/>
    <p:sldId id="325" r:id="rId10"/>
    <p:sldId id="334" r:id="rId11"/>
    <p:sldId id="327" r:id="rId12"/>
    <p:sldId id="371" r:id="rId13"/>
    <p:sldId id="368" r:id="rId14"/>
    <p:sldId id="369" r:id="rId15"/>
    <p:sldId id="370" r:id="rId16"/>
    <p:sldId id="347" r:id="rId17"/>
    <p:sldId id="352" r:id="rId18"/>
    <p:sldId id="338" r:id="rId19"/>
    <p:sldId id="328" r:id="rId20"/>
    <p:sldId id="357" r:id="rId21"/>
    <p:sldId id="361" r:id="rId22"/>
    <p:sldId id="360" r:id="rId23"/>
    <p:sldId id="326" r:id="rId24"/>
    <p:sldId id="337" r:id="rId25"/>
    <p:sldId id="349" r:id="rId26"/>
    <p:sldId id="465" r:id="rId27"/>
    <p:sldId id="466" r:id="rId28"/>
    <p:sldId id="329" r:id="rId29"/>
    <p:sldId id="330" r:id="rId30"/>
    <p:sldId id="367" r:id="rId31"/>
    <p:sldId id="375" r:id="rId32"/>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6600"/>
    <a:srgbClr val="990099"/>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20"/>
    <p:restoredTop sz="94660"/>
  </p:normalViewPr>
  <p:slideViewPr>
    <p:cSldViewPr>
      <p:cViewPr varScale="1">
        <p:scale>
          <a:sx n="113" d="100"/>
          <a:sy n="113" d="100"/>
        </p:scale>
        <p:origin x="2196" y="10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022"/>
    </p:cViewPr>
  </p:sorterViewPr>
  <p:notesViewPr>
    <p:cSldViewPr>
      <p:cViewPr varScale="1">
        <p:scale>
          <a:sx n="59" d="100"/>
          <a:sy n="59" d="100"/>
        </p:scale>
        <p:origin x="-112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768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68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768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8BE23ED-BC1C-4C08-8340-9885E469254D}" type="slidenum">
              <a:rPr lang="en-GB"/>
              <a:pPr>
                <a:defRPr/>
              </a:pPr>
              <a:t>‹#›</a:t>
            </a:fld>
            <a:endParaRPr lang="en-GB"/>
          </a:p>
        </p:txBody>
      </p:sp>
    </p:spTree>
    <p:extLst>
      <p:ext uri="{BB962C8B-B14F-4D97-AF65-F5344CB8AC3E}">
        <p14:creationId xmlns:p14="http://schemas.microsoft.com/office/powerpoint/2010/main" val="13522660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GB"/>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GB"/>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GB"/>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GB"/>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GB"/>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GB"/>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GB"/>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GB"/>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GB"/>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GB"/>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GB"/>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GB"/>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GB"/>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GB"/>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GB"/>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GB"/>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GB"/>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GB"/>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GB"/>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GB"/>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GB"/>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GB"/>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GB"/>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GB"/>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GB"/>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GB"/>
          </a:p>
        </p:txBody>
      </p:sp>
      <p:sp>
        <p:nvSpPr>
          <p:cNvPr id="5123" name="Rectangle 3"/>
          <p:cNvSpPr>
            <a:spLocks noGrp="1" noChangeArrowheads="1"/>
          </p:cNvSpPr>
          <p:nvPr>
            <p:ph type="ctrTitle"/>
          </p:nvPr>
        </p:nvSpPr>
        <p:spPr>
          <a:xfrm>
            <a:off x="315913" y="466725"/>
            <a:ext cx="6781800" cy="2133600"/>
          </a:xfrm>
        </p:spPr>
        <p:txBody>
          <a:bodyPr/>
          <a:lstStyle>
            <a:lvl1pPr algn="r">
              <a:defRPr sz="4000"/>
            </a:lvl1pPr>
          </a:lstStyle>
          <a:p>
            <a:r>
              <a:rPr lang="en-GB" altLang="en-US"/>
              <a:t>Click to edit Master title style</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2800"/>
            </a:lvl1pPr>
          </a:lstStyle>
          <a:p>
            <a:r>
              <a:rPr lang="en-GB" altLang="en-US"/>
              <a:t>Click to edit Master subtitle style</a:t>
            </a:r>
          </a:p>
        </p:txBody>
      </p:sp>
      <p:sp>
        <p:nvSpPr>
          <p:cNvPr id="38" name="Rectangle 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vl1pPr>
          </a:lstStyle>
          <a:p>
            <a:pPr>
              <a:defRPr/>
            </a:pPr>
            <a:endParaRPr lang="en-GB" altLang="en-US"/>
          </a:p>
        </p:txBody>
      </p:sp>
      <p:sp>
        <p:nvSpPr>
          <p:cNvPr id="39" name="Rectangle 6"/>
          <p:cNvSpPr>
            <a:spLocks noGrp="1" noChangeArrowheads="1"/>
          </p:cNvSpPr>
          <p:nvPr>
            <p:ph type="ftr" sz="quarter" idx="11"/>
          </p:nvPr>
        </p:nvSpPr>
        <p:spPr>
          <a:xfrm>
            <a:off x="3124200" y="6248400"/>
            <a:ext cx="2895600" cy="457200"/>
          </a:xfrm>
        </p:spPr>
        <p:txBody>
          <a:bodyPr/>
          <a:lstStyle>
            <a:lvl1pPr algn="ctr">
              <a:defRPr>
                <a:latin typeface="Arial" charset="0"/>
              </a:defRPr>
            </a:lvl1pPr>
          </a:lstStyle>
          <a:p>
            <a:pPr>
              <a:defRPr/>
            </a:pPr>
            <a:endParaRPr lang="en-GB" altLang="en-US"/>
          </a:p>
        </p:txBody>
      </p:sp>
      <p:sp>
        <p:nvSpPr>
          <p:cNvPr id="40" name="Rectangle 7"/>
          <p:cNvSpPr>
            <a:spLocks noGrp="1" noChangeArrowheads="1"/>
          </p:cNvSpPr>
          <p:nvPr>
            <p:ph type="sldNum" sz="quarter" idx="12"/>
          </p:nvPr>
        </p:nvSpPr>
        <p:spPr>
          <a:xfrm>
            <a:off x="6553200" y="6248400"/>
            <a:ext cx="2133600" cy="457200"/>
          </a:xfrm>
        </p:spPr>
        <p:txBody>
          <a:bodyPr/>
          <a:lstStyle>
            <a:lvl1pPr>
              <a:defRPr/>
            </a:lvl1pPr>
          </a:lstStyle>
          <a:p>
            <a:pPr>
              <a:defRPr/>
            </a:pPr>
            <a:fld id="{443B0C5D-150A-4D16-81EA-D386F7630418}" type="slidenum">
              <a:rPr lang="en-GB" altLang="en-US"/>
              <a:pPr>
                <a:defRPr/>
              </a:pPr>
              <a:t>‹#›</a:t>
            </a:fld>
            <a:endParaRPr lang="en-GB" altLang="en-US"/>
          </a:p>
        </p:txBody>
      </p:sp>
    </p:spTree>
    <p:extLst>
      <p:ext uri="{BB962C8B-B14F-4D97-AF65-F5344CB8AC3E}">
        <p14:creationId xmlns:p14="http://schemas.microsoft.com/office/powerpoint/2010/main" val="2111005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71B474C0-D268-40C6-8CB4-0F3E4EF15E4C}" type="slidenum">
              <a:rPr lang="en-GB" altLang="en-US"/>
              <a:pPr>
                <a:defRPr/>
              </a:pPr>
              <a:t>‹#›</a:t>
            </a:fld>
            <a:endParaRPr lang="en-GB" altLang="en-US"/>
          </a:p>
        </p:txBody>
      </p:sp>
    </p:spTree>
    <p:extLst>
      <p:ext uri="{BB962C8B-B14F-4D97-AF65-F5344CB8AC3E}">
        <p14:creationId xmlns:p14="http://schemas.microsoft.com/office/powerpoint/2010/main" val="69501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4975" y="122238"/>
            <a:ext cx="2108200" cy="625951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122238"/>
            <a:ext cx="6175375" cy="6259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EAE456A0-F4D3-4A94-9B6F-F7D4D5D3F223}" type="slidenum">
              <a:rPr lang="en-GB" altLang="en-US"/>
              <a:pPr>
                <a:defRPr/>
              </a:pPr>
              <a:t>‹#›</a:t>
            </a:fld>
            <a:endParaRPr lang="en-GB" altLang="en-US"/>
          </a:p>
        </p:txBody>
      </p:sp>
    </p:spTree>
    <p:extLst>
      <p:ext uri="{BB962C8B-B14F-4D97-AF65-F5344CB8AC3E}">
        <p14:creationId xmlns:p14="http://schemas.microsoft.com/office/powerpoint/2010/main" val="1582939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457200" y="1628775"/>
            <a:ext cx="4141788" cy="4752975"/>
          </a:xfrm>
        </p:spPr>
        <p:txBody>
          <a:bodyPr/>
          <a:lstStyle/>
          <a:p>
            <a:pPr lvl="0"/>
            <a:endParaRPr lang="en-GB" noProof="0"/>
          </a:p>
        </p:txBody>
      </p:sp>
      <p:sp>
        <p:nvSpPr>
          <p:cNvPr id="4" name="Text Placeholder 3"/>
          <p:cNvSpPr>
            <a:spLocks noGrp="1"/>
          </p:cNvSpPr>
          <p:nvPr>
            <p:ph type="body" sz="half" idx="2"/>
          </p:nvPr>
        </p:nvSpPr>
        <p:spPr>
          <a:xfrm>
            <a:off x="4751388" y="1628775"/>
            <a:ext cx="4141787"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320ADE03-EFD8-4A69-9C67-C6562D89B85C}" type="slidenum">
              <a:rPr lang="en-GB" altLang="en-US"/>
              <a:pPr>
                <a:defRPr/>
              </a:pPr>
              <a:t>‹#›</a:t>
            </a:fld>
            <a:endParaRPr lang="en-GB" altLang="en-US"/>
          </a:p>
        </p:txBody>
      </p:sp>
    </p:spTree>
    <p:extLst>
      <p:ext uri="{BB962C8B-B14F-4D97-AF65-F5344CB8AC3E}">
        <p14:creationId xmlns:p14="http://schemas.microsoft.com/office/powerpoint/2010/main" val="15133142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28775"/>
            <a:ext cx="4141788"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p:cNvSpPr>
            <a:spLocks noGrp="1"/>
          </p:cNvSpPr>
          <p:nvPr>
            <p:ph type="chart" sz="half" idx="2"/>
          </p:nvPr>
        </p:nvSpPr>
        <p:spPr>
          <a:xfrm>
            <a:off x="4751388" y="1628775"/>
            <a:ext cx="4141787" cy="4752975"/>
          </a:xfrm>
        </p:spPr>
        <p:txBody>
          <a:bodyPr/>
          <a:lstStyle/>
          <a:p>
            <a:pPr lvl="0"/>
            <a:endParaRPr lang="en-GB" noProof="0"/>
          </a:p>
        </p:txBody>
      </p:sp>
      <p:sp>
        <p:nvSpPr>
          <p:cNvPr id="5" name="Slide Number Placeholder 5"/>
          <p:cNvSpPr>
            <a:spLocks noGrp="1"/>
          </p:cNvSpPr>
          <p:nvPr>
            <p:ph type="sldNum" sz="quarter" idx="10"/>
          </p:nvPr>
        </p:nvSpPr>
        <p:spPr/>
        <p:txBody>
          <a:bodyPr/>
          <a:lstStyle>
            <a:lvl1pPr>
              <a:defRPr/>
            </a:lvl1pPr>
          </a:lstStyle>
          <a:p>
            <a:pPr>
              <a:defRPr/>
            </a:pPr>
            <a:fld id="{BCB07EAB-579D-4A15-B175-251F96B2B39C}" type="slidenum">
              <a:rPr lang="en-GB" altLang="en-US"/>
              <a:pPr>
                <a:defRPr/>
              </a:pPr>
              <a:t>‹#›</a:t>
            </a:fld>
            <a:endParaRPr lang="en-GB" altLang="en-US"/>
          </a:p>
        </p:txBody>
      </p:sp>
    </p:spTree>
    <p:extLst>
      <p:ext uri="{BB962C8B-B14F-4D97-AF65-F5344CB8AC3E}">
        <p14:creationId xmlns:p14="http://schemas.microsoft.com/office/powerpoint/2010/main" val="2922798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28775"/>
            <a:ext cx="8435975" cy="2300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4081463"/>
            <a:ext cx="8435975" cy="2300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09F2B67C-B994-45FD-9C64-A59D2E8E9CAE}" type="slidenum">
              <a:rPr lang="en-GB" altLang="en-US"/>
              <a:pPr>
                <a:defRPr/>
              </a:pPr>
              <a:t>‹#›</a:t>
            </a:fld>
            <a:endParaRPr lang="en-GB" altLang="en-US"/>
          </a:p>
        </p:txBody>
      </p:sp>
    </p:spTree>
    <p:extLst>
      <p:ext uri="{BB962C8B-B14F-4D97-AF65-F5344CB8AC3E}">
        <p14:creationId xmlns:p14="http://schemas.microsoft.com/office/powerpoint/2010/main" val="1358693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2238"/>
            <a:ext cx="8435975" cy="6259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3"/>
          <p:cNvSpPr>
            <a:spLocks noGrp="1"/>
          </p:cNvSpPr>
          <p:nvPr>
            <p:ph type="sldNum" sz="quarter" idx="10"/>
          </p:nvPr>
        </p:nvSpPr>
        <p:spPr/>
        <p:txBody>
          <a:bodyPr/>
          <a:lstStyle>
            <a:lvl1pPr>
              <a:defRPr/>
            </a:lvl1pPr>
          </a:lstStyle>
          <a:p>
            <a:pPr>
              <a:defRPr/>
            </a:pPr>
            <a:fld id="{5080C921-CC3D-4EFE-8742-435D3C4AE22D}" type="slidenum">
              <a:rPr lang="en-GB" altLang="en-US"/>
              <a:pPr>
                <a:defRPr/>
              </a:pPr>
              <a:t>‹#›</a:t>
            </a:fld>
            <a:endParaRPr lang="en-GB" altLang="en-US"/>
          </a:p>
        </p:txBody>
      </p:sp>
    </p:spTree>
    <p:extLst>
      <p:ext uri="{BB962C8B-B14F-4D97-AF65-F5344CB8AC3E}">
        <p14:creationId xmlns:p14="http://schemas.microsoft.com/office/powerpoint/2010/main" val="2478668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p:spPr>
        <p:txBody>
          <a:bodyPr/>
          <a:lstStyle/>
          <a:p>
            <a:endParaRPr lang="en-GB"/>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p:spPr>
        <p:txBody>
          <a:bodyPr/>
          <a:lstStyle/>
          <a:p>
            <a:endParaRPr lang="en-GB"/>
          </a:p>
        </p:txBody>
      </p:sp>
      <p:sp>
        <p:nvSpPr>
          <p:cNvPr id="5123" name="Rectangle 3"/>
          <p:cNvSpPr>
            <a:spLocks noGrp="1" noChangeArrowheads="1"/>
          </p:cNvSpPr>
          <p:nvPr>
            <p:ph type="ctrTitle"/>
          </p:nvPr>
        </p:nvSpPr>
        <p:spPr>
          <a:xfrm>
            <a:off x="315913" y="466725"/>
            <a:ext cx="6781800" cy="2133600"/>
          </a:xfrm>
        </p:spPr>
        <p:txBody>
          <a:bodyPr/>
          <a:lstStyle>
            <a:lvl1pPr algn="r">
              <a:defRPr sz="4000"/>
            </a:lvl1pPr>
          </a:lstStyle>
          <a:p>
            <a:r>
              <a:rPr lang="en-GB" altLang="en-US"/>
              <a:t>Click to edit Master title style</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2800"/>
            </a:lvl1pPr>
          </a:lstStyle>
          <a:p>
            <a:r>
              <a:rPr lang="en-GB" altLang="en-US"/>
              <a:t>Click to edit Master subtitle style</a:t>
            </a:r>
          </a:p>
        </p:txBody>
      </p:sp>
      <p:sp>
        <p:nvSpPr>
          <p:cNvPr id="38" name="Rectangle 5"/>
          <p:cNvSpPr>
            <a:spLocks noGrp="1" noChangeArrowheads="1"/>
          </p:cNvSpPr>
          <p:nvPr>
            <p:ph type="dt" sz="half" idx="10"/>
          </p:nvPr>
        </p:nvSpPr>
        <p:spPr bwMode="auto">
          <a:xfrm>
            <a:off x="457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000"/>
            </a:lvl1pPr>
          </a:lstStyle>
          <a:p>
            <a:pPr>
              <a:defRPr/>
            </a:pPr>
            <a:endParaRPr lang="en-GB" altLang="en-US"/>
          </a:p>
        </p:txBody>
      </p:sp>
      <p:sp>
        <p:nvSpPr>
          <p:cNvPr id="39" name="Rectangle 6"/>
          <p:cNvSpPr>
            <a:spLocks noGrp="1" noChangeArrowheads="1"/>
          </p:cNvSpPr>
          <p:nvPr>
            <p:ph type="ftr" sz="quarter" idx="11"/>
          </p:nvPr>
        </p:nvSpPr>
        <p:spPr>
          <a:xfrm>
            <a:off x="3124200" y="6248400"/>
            <a:ext cx="2895600" cy="457200"/>
          </a:xfrm>
        </p:spPr>
        <p:txBody>
          <a:bodyPr/>
          <a:lstStyle>
            <a:lvl1pPr algn="ctr">
              <a:defRPr>
                <a:latin typeface="Arial" charset="0"/>
              </a:defRPr>
            </a:lvl1pPr>
          </a:lstStyle>
          <a:p>
            <a:pPr>
              <a:defRPr/>
            </a:pPr>
            <a:endParaRPr lang="en-GB" altLang="en-US"/>
          </a:p>
        </p:txBody>
      </p:sp>
      <p:sp>
        <p:nvSpPr>
          <p:cNvPr id="40" name="Rectangle 7"/>
          <p:cNvSpPr>
            <a:spLocks noGrp="1" noChangeArrowheads="1"/>
          </p:cNvSpPr>
          <p:nvPr>
            <p:ph type="sldNum" sz="quarter" idx="12"/>
          </p:nvPr>
        </p:nvSpPr>
        <p:spPr>
          <a:xfrm>
            <a:off x="6553200" y="6248400"/>
            <a:ext cx="2133600" cy="457200"/>
          </a:xfrm>
        </p:spPr>
        <p:txBody>
          <a:bodyPr/>
          <a:lstStyle>
            <a:lvl1pPr>
              <a:defRPr/>
            </a:lvl1pPr>
          </a:lstStyle>
          <a:p>
            <a:pPr>
              <a:defRPr/>
            </a:pPr>
            <a:fld id="{DE1B7BD2-2E35-4B59-81FA-BAB127962812}" type="slidenum">
              <a:rPr lang="en-GB" altLang="en-US"/>
              <a:pPr>
                <a:defRPr/>
              </a:pPr>
              <a:t>‹#›</a:t>
            </a:fld>
            <a:endParaRPr lang="en-GB" altLang="en-US"/>
          </a:p>
        </p:txBody>
      </p:sp>
    </p:spTree>
    <p:extLst>
      <p:ext uri="{BB962C8B-B14F-4D97-AF65-F5344CB8AC3E}">
        <p14:creationId xmlns:p14="http://schemas.microsoft.com/office/powerpoint/2010/main" val="137124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1FC8B4E4-666E-40EF-BA92-2915BE10C62D}" type="slidenum">
              <a:rPr lang="en-GB" altLang="en-US"/>
              <a:pPr>
                <a:defRPr/>
              </a:pPr>
              <a:t>‹#›</a:t>
            </a:fld>
            <a:endParaRPr lang="en-GB" altLang="en-US"/>
          </a:p>
        </p:txBody>
      </p:sp>
    </p:spTree>
    <p:extLst>
      <p:ext uri="{BB962C8B-B14F-4D97-AF65-F5344CB8AC3E}">
        <p14:creationId xmlns:p14="http://schemas.microsoft.com/office/powerpoint/2010/main" val="2869920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4"/>
          <p:cNvSpPr>
            <a:spLocks noGrp="1"/>
          </p:cNvSpPr>
          <p:nvPr>
            <p:ph type="sldNum" sz="quarter" idx="10"/>
          </p:nvPr>
        </p:nvSpPr>
        <p:spPr/>
        <p:txBody>
          <a:bodyPr/>
          <a:lstStyle>
            <a:lvl1pPr>
              <a:defRPr/>
            </a:lvl1pPr>
          </a:lstStyle>
          <a:p>
            <a:pPr>
              <a:defRPr/>
            </a:pPr>
            <a:fld id="{103D7117-EFF7-49C8-A856-6F74927B57BB}" type="slidenum">
              <a:rPr lang="en-GB" altLang="en-US"/>
              <a:pPr>
                <a:defRPr/>
              </a:pPr>
              <a:t>‹#›</a:t>
            </a:fld>
            <a:endParaRPr lang="en-GB" altLang="en-US"/>
          </a:p>
        </p:txBody>
      </p:sp>
    </p:spTree>
    <p:extLst>
      <p:ext uri="{BB962C8B-B14F-4D97-AF65-F5344CB8AC3E}">
        <p14:creationId xmlns:p14="http://schemas.microsoft.com/office/powerpoint/2010/main" val="1868218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28775"/>
            <a:ext cx="4141788"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51388" y="1628775"/>
            <a:ext cx="4141787"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F1254384-B61D-4E90-AE3A-7CDD174F8A66}" type="slidenum">
              <a:rPr lang="en-GB" altLang="en-US"/>
              <a:pPr>
                <a:defRPr/>
              </a:pPr>
              <a:t>‹#›</a:t>
            </a:fld>
            <a:endParaRPr lang="en-GB" altLang="en-US"/>
          </a:p>
        </p:txBody>
      </p:sp>
    </p:spTree>
    <p:extLst>
      <p:ext uri="{BB962C8B-B14F-4D97-AF65-F5344CB8AC3E}">
        <p14:creationId xmlns:p14="http://schemas.microsoft.com/office/powerpoint/2010/main" val="115757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B4F1554B-0CFB-4732-85C3-AA733C64B8CF}" type="slidenum">
              <a:rPr lang="en-GB" altLang="en-US"/>
              <a:pPr>
                <a:defRPr/>
              </a:pPr>
              <a:t>‹#›</a:t>
            </a:fld>
            <a:endParaRPr lang="en-GB" altLang="en-US"/>
          </a:p>
        </p:txBody>
      </p:sp>
    </p:spTree>
    <p:extLst>
      <p:ext uri="{BB962C8B-B14F-4D97-AF65-F5344CB8AC3E}">
        <p14:creationId xmlns:p14="http://schemas.microsoft.com/office/powerpoint/2010/main" val="626690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7"/>
          <p:cNvSpPr>
            <a:spLocks noGrp="1"/>
          </p:cNvSpPr>
          <p:nvPr>
            <p:ph type="sldNum" sz="quarter" idx="10"/>
          </p:nvPr>
        </p:nvSpPr>
        <p:spPr/>
        <p:txBody>
          <a:bodyPr/>
          <a:lstStyle>
            <a:lvl1pPr>
              <a:defRPr/>
            </a:lvl1pPr>
          </a:lstStyle>
          <a:p>
            <a:pPr>
              <a:defRPr/>
            </a:pPr>
            <a:fld id="{ADBE3705-BC06-4001-B3FB-0E0407752FAD}" type="slidenum">
              <a:rPr lang="en-GB" altLang="en-US"/>
              <a:pPr>
                <a:defRPr/>
              </a:pPr>
              <a:t>‹#›</a:t>
            </a:fld>
            <a:endParaRPr lang="en-GB" altLang="en-US"/>
          </a:p>
        </p:txBody>
      </p:sp>
    </p:spTree>
    <p:extLst>
      <p:ext uri="{BB962C8B-B14F-4D97-AF65-F5344CB8AC3E}">
        <p14:creationId xmlns:p14="http://schemas.microsoft.com/office/powerpoint/2010/main" val="1464610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3"/>
          <p:cNvSpPr>
            <a:spLocks noGrp="1"/>
          </p:cNvSpPr>
          <p:nvPr>
            <p:ph type="sldNum" sz="quarter" idx="10"/>
          </p:nvPr>
        </p:nvSpPr>
        <p:spPr/>
        <p:txBody>
          <a:bodyPr/>
          <a:lstStyle>
            <a:lvl1pPr>
              <a:defRPr/>
            </a:lvl1pPr>
          </a:lstStyle>
          <a:p>
            <a:pPr>
              <a:defRPr/>
            </a:pPr>
            <a:fld id="{237197F1-4AFD-45EA-8026-ACB505689B98}" type="slidenum">
              <a:rPr lang="en-GB" altLang="en-US"/>
              <a:pPr>
                <a:defRPr/>
              </a:pPr>
              <a:t>‹#›</a:t>
            </a:fld>
            <a:endParaRPr lang="en-GB" altLang="en-US"/>
          </a:p>
        </p:txBody>
      </p:sp>
    </p:spTree>
    <p:extLst>
      <p:ext uri="{BB962C8B-B14F-4D97-AF65-F5344CB8AC3E}">
        <p14:creationId xmlns:p14="http://schemas.microsoft.com/office/powerpoint/2010/main" val="1401285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pPr>
              <a:defRPr/>
            </a:pPr>
            <a:fld id="{7CB3FFD4-0437-4D08-A662-7512EAB28D23}" type="slidenum">
              <a:rPr lang="en-GB" altLang="en-US"/>
              <a:pPr>
                <a:defRPr/>
              </a:pPr>
              <a:t>‹#›</a:t>
            </a:fld>
            <a:endParaRPr lang="en-GB" altLang="en-US"/>
          </a:p>
        </p:txBody>
      </p:sp>
    </p:spTree>
    <p:extLst>
      <p:ext uri="{BB962C8B-B14F-4D97-AF65-F5344CB8AC3E}">
        <p14:creationId xmlns:p14="http://schemas.microsoft.com/office/powerpoint/2010/main" val="4079444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B289B13D-B641-4946-BC73-A7053B009CEE}" type="slidenum">
              <a:rPr lang="en-GB" altLang="en-US"/>
              <a:pPr>
                <a:defRPr/>
              </a:pPr>
              <a:t>‹#›</a:t>
            </a:fld>
            <a:endParaRPr lang="en-GB" altLang="en-US"/>
          </a:p>
        </p:txBody>
      </p:sp>
    </p:spTree>
    <p:extLst>
      <p:ext uri="{BB962C8B-B14F-4D97-AF65-F5344CB8AC3E}">
        <p14:creationId xmlns:p14="http://schemas.microsoft.com/office/powerpoint/2010/main" val="2685128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85626430-5230-421D-BC3A-60997A385EC5}" type="slidenum">
              <a:rPr lang="en-GB" altLang="en-US"/>
              <a:pPr>
                <a:defRPr/>
              </a:pPr>
              <a:t>‹#›</a:t>
            </a:fld>
            <a:endParaRPr lang="en-GB" altLang="en-US"/>
          </a:p>
        </p:txBody>
      </p:sp>
    </p:spTree>
    <p:extLst>
      <p:ext uri="{BB962C8B-B14F-4D97-AF65-F5344CB8AC3E}">
        <p14:creationId xmlns:p14="http://schemas.microsoft.com/office/powerpoint/2010/main" val="4122332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077FF43A-7370-448A-85EB-2C04C2B18186}" type="slidenum">
              <a:rPr lang="en-GB" altLang="en-US"/>
              <a:pPr>
                <a:defRPr/>
              </a:pPr>
              <a:t>‹#›</a:t>
            </a:fld>
            <a:endParaRPr lang="en-GB" altLang="en-US"/>
          </a:p>
        </p:txBody>
      </p:sp>
    </p:spTree>
    <p:extLst>
      <p:ext uri="{BB962C8B-B14F-4D97-AF65-F5344CB8AC3E}">
        <p14:creationId xmlns:p14="http://schemas.microsoft.com/office/powerpoint/2010/main" val="3343111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4975" y="122238"/>
            <a:ext cx="2108200" cy="625951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122238"/>
            <a:ext cx="6175375" cy="62595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4"/>
          <p:cNvSpPr>
            <a:spLocks noGrp="1"/>
          </p:cNvSpPr>
          <p:nvPr>
            <p:ph type="sldNum" sz="quarter" idx="10"/>
          </p:nvPr>
        </p:nvSpPr>
        <p:spPr/>
        <p:txBody>
          <a:bodyPr/>
          <a:lstStyle>
            <a:lvl1pPr>
              <a:defRPr/>
            </a:lvl1pPr>
          </a:lstStyle>
          <a:p>
            <a:pPr>
              <a:defRPr/>
            </a:pPr>
            <a:fld id="{84E2F3E8-7C46-4406-9381-A8CEBD8F4220}" type="slidenum">
              <a:rPr lang="en-GB" altLang="en-US"/>
              <a:pPr>
                <a:defRPr/>
              </a:pPr>
              <a:t>‹#›</a:t>
            </a:fld>
            <a:endParaRPr lang="en-GB" altLang="en-US"/>
          </a:p>
        </p:txBody>
      </p:sp>
    </p:spTree>
    <p:extLst>
      <p:ext uri="{BB962C8B-B14F-4D97-AF65-F5344CB8AC3E}">
        <p14:creationId xmlns:p14="http://schemas.microsoft.com/office/powerpoint/2010/main" val="1109147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457200" y="1628775"/>
            <a:ext cx="4141788" cy="4752975"/>
          </a:xfrm>
        </p:spPr>
        <p:txBody>
          <a:bodyPr/>
          <a:lstStyle/>
          <a:p>
            <a:pPr lvl="0"/>
            <a:endParaRPr lang="en-GB" noProof="0"/>
          </a:p>
        </p:txBody>
      </p:sp>
      <p:sp>
        <p:nvSpPr>
          <p:cNvPr id="4" name="Text Placeholder 3"/>
          <p:cNvSpPr>
            <a:spLocks noGrp="1"/>
          </p:cNvSpPr>
          <p:nvPr>
            <p:ph type="body" sz="half" idx="2"/>
          </p:nvPr>
        </p:nvSpPr>
        <p:spPr>
          <a:xfrm>
            <a:off x="4751388" y="1628775"/>
            <a:ext cx="4141787"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07B889DA-E6C3-476B-ADC8-8F62D7EA65C2}" type="slidenum">
              <a:rPr lang="en-GB" altLang="en-US"/>
              <a:pPr>
                <a:defRPr/>
              </a:pPr>
              <a:t>‹#›</a:t>
            </a:fld>
            <a:endParaRPr lang="en-GB" altLang="en-US"/>
          </a:p>
        </p:txBody>
      </p:sp>
    </p:spTree>
    <p:extLst>
      <p:ext uri="{BB962C8B-B14F-4D97-AF65-F5344CB8AC3E}">
        <p14:creationId xmlns:p14="http://schemas.microsoft.com/office/powerpoint/2010/main" val="2543770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28775"/>
            <a:ext cx="4141788" cy="475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p:cNvSpPr>
            <a:spLocks noGrp="1"/>
          </p:cNvSpPr>
          <p:nvPr>
            <p:ph type="chart" sz="half" idx="2"/>
          </p:nvPr>
        </p:nvSpPr>
        <p:spPr>
          <a:xfrm>
            <a:off x="4751388" y="1628775"/>
            <a:ext cx="4141787" cy="4752975"/>
          </a:xfrm>
        </p:spPr>
        <p:txBody>
          <a:bodyPr/>
          <a:lstStyle/>
          <a:p>
            <a:pPr lvl="0"/>
            <a:endParaRPr lang="en-GB" noProof="0"/>
          </a:p>
        </p:txBody>
      </p:sp>
      <p:sp>
        <p:nvSpPr>
          <p:cNvPr id="5" name="Slide Number Placeholder 5"/>
          <p:cNvSpPr>
            <a:spLocks noGrp="1"/>
          </p:cNvSpPr>
          <p:nvPr>
            <p:ph type="sldNum" sz="quarter" idx="10"/>
          </p:nvPr>
        </p:nvSpPr>
        <p:spPr/>
        <p:txBody>
          <a:bodyPr/>
          <a:lstStyle>
            <a:lvl1pPr>
              <a:defRPr/>
            </a:lvl1pPr>
          </a:lstStyle>
          <a:p>
            <a:pPr>
              <a:defRPr/>
            </a:pPr>
            <a:fld id="{8629D82E-9FF8-46EA-9898-50A76D162053}" type="slidenum">
              <a:rPr lang="en-GB" altLang="en-US"/>
              <a:pPr>
                <a:defRPr/>
              </a:pPr>
              <a:t>‹#›</a:t>
            </a:fld>
            <a:endParaRPr lang="en-GB" altLang="en-US"/>
          </a:p>
        </p:txBody>
      </p:sp>
    </p:spTree>
    <p:extLst>
      <p:ext uri="{BB962C8B-B14F-4D97-AF65-F5344CB8AC3E}">
        <p14:creationId xmlns:p14="http://schemas.microsoft.com/office/powerpoint/2010/main" val="2892379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28775"/>
            <a:ext cx="8435975" cy="2300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4081463"/>
            <a:ext cx="8435975" cy="2300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F25077A7-7938-44AE-94CF-DE9EC4FE88FE}" type="slidenum">
              <a:rPr lang="en-GB" altLang="en-US"/>
              <a:pPr>
                <a:defRPr/>
              </a:pPr>
              <a:t>‹#›</a:t>
            </a:fld>
            <a:endParaRPr lang="en-GB" altLang="en-US"/>
          </a:p>
        </p:txBody>
      </p:sp>
    </p:spTree>
    <p:extLst>
      <p:ext uri="{BB962C8B-B14F-4D97-AF65-F5344CB8AC3E}">
        <p14:creationId xmlns:p14="http://schemas.microsoft.com/office/powerpoint/2010/main" val="171279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4"/>
          <p:cNvSpPr>
            <a:spLocks noGrp="1"/>
          </p:cNvSpPr>
          <p:nvPr>
            <p:ph type="sldNum" sz="quarter" idx="10"/>
          </p:nvPr>
        </p:nvSpPr>
        <p:spPr/>
        <p:txBody>
          <a:bodyPr/>
          <a:lstStyle>
            <a:lvl1pPr>
              <a:defRPr/>
            </a:lvl1pPr>
          </a:lstStyle>
          <a:p>
            <a:pPr>
              <a:defRPr/>
            </a:pPr>
            <a:fld id="{561014B7-65F7-4976-9CD9-AA3BAE36089D}" type="slidenum">
              <a:rPr lang="en-GB" altLang="en-US"/>
              <a:pPr>
                <a:defRPr/>
              </a:pPr>
              <a:t>‹#›</a:t>
            </a:fld>
            <a:endParaRPr lang="en-GB" altLang="en-US"/>
          </a:p>
        </p:txBody>
      </p:sp>
    </p:spTree>
    <p:extLst>
      <p:ext uri="{BB962C8B-B14F-4D97-AF65-F5344CB8AC3E}">
        <p14:creationId xmlns:p14="http://schemas.microsoft.com/office/powerpoint/2010/main" val="3146745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2238"/>
            <a:ext cx="8435975" cy="6259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3"/>
          <p:cNvSpPr>
            <a:spLocks noGrp="1"/>
          </p:cNvSpPr>
          <p:nvPr>
            <p:ph type="sldNum" sz="quarter" idx="10"/>
          </p:nvPr>
        </p:nvSpPr>
        <p:spPr/>
        <p:txBody>
          <a:bodyPr/>
          <a:lstStyle>
            <a:lvl1pPr>
              <a:defRPr/>
            </a:lvl1pPr>
          </a:lstStyle>
          <a:p>
            <a:pPr>
              <a:defRPr/>
            </a:pPr>
            <a:fld id="{19B44613-AFB2-43DC-9E45-76B26406E633}" type="slidenum">
              <a:rPr lang="en-GB" altLang="en-US"/>
              <a:pPr>
                <a:defRPr/>
              </a:pPr>
              <a:t>‹#›</a:t>
            </a:fld>
            <a:endParaRPr lang="en-GB" altLang="en-US"/>
          </a:p>
        </p:txBody>
      </p:sp>
    </p:spTree>
    <p:extLst>
      <p:ext uri="{BB962C8B-B14F-4D97-AF65-F5344CB8AC3E}">
        <p14:creationId xmlns:p14="http://schemas.microsoft.com/office/powerpoint/2010/main" val="426673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28775"/>
            <a:ext cx="4141788"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751388" y="1628775"/>
            <a:ext cx="4141787"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0"/>
          </p:nvPr>
        </p:nvSpPr>
        <p:spPr/>
        <p:txBody>
          <a:bodyPr/>
          <a:lstStyle>
            <a:lvl1pPr>
              <a:defRPr/>
            </a:lvl1pPr>
          </a:lstStyle>
          <a:p>
            <a:pPr>
              <a:defRPr/>
            </a:pPr>
            <a:fld id="{4AFAA7C0-AD76-488C-87A0-BB7BBFE7BF6B}" type="slidenum">
              <a:rPr lang="en-GB" altLang="en-US"/>
              <a:pPr>
                <a:defRPr/>
              </a:pPr>
              <a:t>‹#›</a:t>
            </a:fld>
            <a:endParaRPr lang="en-GB" altLang="en-US"/>
          </a:p>
        </p:txBody>
      </p:sp>
    </p:spTree>
    <p:extLst>
      <p:ext uri="{BB962C8B-B14F-4D97-AF65-F5344CB8AC3E}">
        <p14:creationId xmlns:p14="http://schemas.microsoft.com/office/powerpoint/2010/main" val="596688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7"/>
          <p:cNvSpPr>
            <a:spLocks noGrp="1"/>
          </p:cNvSpPr>
          <p:nvPr>
            <p:ph type="sldNum" sz="quarter" idx="10"/>
          </p:nvPr>
        </p:nvSpPr>
        <p:spPr/>
        <p:txBody>
          <a:bodyPr/>
          <a:lstStyle>
            <a:lvl1pPr>
              <a:defRPr/>
            </a:lvl1pPr>
          </a:lstStyle>
          <a:p>
            <a:pPr>
              <a:defRPr/>
            </a:pPr>
            <a:fld id="{40C901E3-C1E7-427B-A317-FB2ACD620884}" type="slidenum">
              <a:rPr lang="en-GB" altLang="en-US"/>
              <a:pPr>
                <a:defRPr/>
              </a:pPr>
              <a:t>‹#›</a:t>
            </a:fld>
            <a:endParaRPr lang="en-GB" altLang="en-US"/>
          </a:p>
        </p:txBody>
      </p:sp>
    </p:spTree>
    <p:extLst>
      <p:ext uri="{BB962C8B-B14F-4D97-AF65-F5344CB8AC3E}">
        <p14:creationId xmlns:p14="http://schemas.microsoft.com/office/powerpoint/2010/main" val="3023410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3"/>
          <p:cNvSpPr>
            <a:spLocks noGrp="1"/>
          </p:cNvSpPr>
          <p:nvPr>
            <p:ph type="sldNum" sz="quarter" idx="10"/>
          </p:nvPr>
        </p:nvSpPr>
        <p:spPr/>
        <p:txBody>
          <a:bodyPr/>
          <a:lstStyle>
            <a:lvl1pPr>
              <a:defRPr/>
            </a:lvl1pPr>
          </a:lstStyle>
          <a:p>
            <a:pPr>
              <a:defRPr/>
            </a:pPr>
            <a:fld id="{D292F190-434D-4961-9D8E-76BB5285B3B6}" type="slidenum">
              <a:rPr lang="en-GB" altLang="en-US"/>
              <a:pPr>
                <a:defRPr/>
              </a:pPr>
              <a:t>‹#›</a:t>
            </a:fld>
            <a:endParaRPr lang="en-GB" altLang="en-US"/>
          </a:p>
        </p:txBody>
      </p:sp>
    </p:spTree>
    <p:extLst>
      <p:ext uri="{BB962C8B-B14F-4D97-AF65-F5344CB8AC3E}">
        <p14:creationId xmlns:p14="http://schemas.microsoft.com/office/powerpoint/2010/main" val="120434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pPr>
              <a:defRPr/>
            </a:pPr>
            <a:fld id="{7AC41CCB-BD7A-4174-811E-F2070CC57F9F}" type="slidenum">
              <a:rPr lang="en-GB" altLang="en-US"/>
              <a:pPr>
                <a:defRPr/>
              </a:pPr>
              <a:t>‹#›</a:t>
            </a:fld>
            <a:endParaRPr lang="en-GB" altLang="en-US"/>
          </a:p>
        </p:txBody>
      </p:sp>
    </p:spTree>
    <p:extLst>
      <p:ext uri="{BB962C8B-B14F-4D97-AF65-F5344CB8AC3E}">
        <p14:creationId xmlns:p14="http://schemas.microsoft.com/office/powerpoint/2010/main" val="284266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26304B45-07B7-449B-A70A-8049C971392F}" type="slidenum">
              <a:rPr lang="en-GB" altLang="en-US"/>
              <a:pPr>
                <a:defRPr/>
              </a:pPr>
              <a:t>‹#›</a:t>
            </a:fld>
            <a:endParaRPr lang="en-GB" altLang="en-US"/>
          </a:p>
        </p:txBody>
      </p:sp>
    </p:spTree>
    <p:extLst>
      <p:ext uri="{BB962C8B-B14F-4D97-AF65-F5344CB8AC3E}">
        <p14:creationId xmlns:p14="http://schemas.microsoft.com/office/powerpoint/2010/main" val="4126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B64B6756-5AB8-4B4E-B485-349AE347662E}" type="slidenum">
              <a:rPr lang="en-GB" altLang="en-US"/>
              <a:pPr>
                <a:defRPr/>
              </a:pPr>
              <a:t>‹#›</a:t>
            </a:fld>
            <a:endParaRPr lang="en-GB" altLang="en-US"/>
          </a:p>
        </p:txBody>
      </p:sp>
    </p:spTree>
    <p:extLst>
      <p:ext uri="{BB962C8B-B14F-4D97-AF65-F5344CB8AC3E}">
        <p14:creationId xmlns:p14="http://schemas.microsoft.com/office/powerpoint/2010/main" val="3863409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GB"/>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GB" altLang="en-US"/>
              <a:t>Click to edit Master title style</a:t>
            </a:r>
          </a:p>
        </p:txBody>
      </p:sp>
      <p:sp>
        <p:nvSpPr>
          <p:cNvPr id="1028" name="Rectangle 4"/>
          <p:cNvSpPr>
            <a:spLocks noGrp="1" noChangeArrowheads="1"/>
          </p:cNvSpPr>
          <p:nvPr>
            <p:ph type="body" idx="1"/>
          </p:nvPr>
        </p:nvSpPr>
        <p:spPr bwMode="auto">
          <a:xfrm>
            <a:off x="457200" y="1628775"/>
            <a:ext cx="84359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4101" name="Rectangle 5"/>
          <p:cNvSpPr>
            <a:spLocks noGrp="1" noChangeArrowheads="1"/>
          </p:cNvSpPr>
          <p:nvPr>
            <p:ph type="ftr" sz="quarter" idx="3"/>
          </p:nvPr>
        </p:nvSpPr>
        <p:spPr bwMode="auto">
          <a:xfrm>
            <a:off x="468313"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Comic Sans MS" pitchFamily="66" charset="0"/>
              </a:defRPr>
            </a:lvl1pPr>
          </a:lstStyle>
          <a:p>
            <a:pPr>
              <a:defRPr/>
            </a:pPr>
            <a:r>
              <a:rPr lang="en-GB" altLang="en-US"/>
              <a:t>© De Montfort University 201</a:t>
            </a:r>
            <a:r>
              <a:rPr lang="en-US" altLang="en-US"/>
              <a:t>1</a:t>
            </a:r>
            <a:endParaRPr lang="en-GB" altLang="en-US"/>
          </a:p>
        </p:txBody>
      </p:sp>
      <p:sp>
        <p:nvSpPr>
          <p:cNvPr id="4102" name="Rectangle 6"/>
          <p:cNvSpPr>
            <a:spLocks noGrp="1" noChangeArrowheads="1"/>
          </p:cNvSpPr>
          <p:nvPr>
            <p:ph type="sldNum" sz="quarter" idx="4"/>
          </p:nvPr>
        </p:nvSpPr>
        <p:spPr bwMode="auto">
          <a:xfrm>
            <a:off x="6588125"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defRPr/>
            </a:pPr>
            <a:fld id="{C510C119-EA5D-4773-9827-CD2A5A72C876}" type="slidenum">
              <a:rPr lang="en-GB" altLang="en-US"/>
              <a:pPr>
                <a:defRPr/>
              </a:pPr>
              <a:t>‹#›</a:t>
            </a:fld>
            <a:endParaRPr lang="en-GB" altLang="en-US"/>
          </a:p>
        </p:txBody>
      </p:sp>
      <p:grpSp>
        <p:nvGrpSpPr>
          <p:cNvPr id="1031" name="Group 7"/>
          <p:cNvGrpSpPr>
            <a:grpSpLocks/>
          </p:cNvGrpSpPr>
          <p:nvPr/>
        </p:nvGrpSpPr>
        <p:grpSpPr bwMode="auto">
          <a:xfrm>
            <a:off x="8153400" y="152400"/>
            <a:ext cx="792163" cy="1295400"/>
            <a:chOff x="5136" y="960"/>
            <a:chExt cx="528" cy="864"/>
          </a:xfrm>
        </p:grpSpPr>
        <p:sp>
          <p:nvSpPr>
            <p:cNvPr id="4104" name="Oval 8"/>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GB"/>
            </a:p>
          </p:txBody>
        </p:sp>
        <p:sp>
          <p:nvSpPr>
            <p:cNvPr id="4105" name="Oval 9"/>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GB"/>
            </a:p>
          </p:txBody>
        </p:sp>
        <p:sp>
          <p:nvSpPr>
            <p:cNvPr id="4106" name="Oval 10"/>
            <p:cNvSpPr>
              <a:spLocks noChangeArrowheads="1"/>
            </p:cNvSpPr>
            <p:nvPr/>
          </p:nvSpPr>
          <p:spPr bwMode="auto">
            <a:xfrm>
              <a:off x="5360" y="960"/>
              <a:ext cx="78" cy="80"/>
            </a:xfrm>
            <a:prstGeom prst="ellipse">
              <a:avLst/>
            </a:prstGeom>
            <a:solidFill>
              <a:schemeClr val="tx2"/>
            </a:solidFill>
            <a:ln w="9525">
              <a:noFill/>
              <a:round/>
              <a:headEnd/>
              <a:tailEnd/>
            </a:ln>
            <a:effectLst/>
          </p:spPr>
          <p:txBody>
            <a:bodyPr wrap="none" anchor="ctr"/>
            <a:lstStyle/>
            <a:p>
              <a:pPr>
                <a:defRPr/>
              </a:pPr>
              <a:endParaRPr lang="en-GB"/>
            </a:p>
          </p:txBody>
        </p:sp>
        <p:sp>
          <p:nvSpPr>
            <p:cNvPr id="4107" name="Oval 11"/>
            <p:cNvSpPr>
              <a:spLocks noChangeArrowheads="1"/>
            </p:cNvSpPr>
            <p:nvPr/>
          </p:nvSpPr>
          <p:spPr bwMode="auto">
            <a:xfrm>
              <a:off x="5136" y="1072"/>
              <a:ext cx="80" cy="78"/>
            </a:xfrm>
            <a:prstGeom prst="ellipse">
              <a:avLst/>
            </a:prstGeom>
            <a:solidFill>
              <a:schemeClr val="tx2"/>
            </a:solidFill>
            <a:ln w="9525">
              <a:noFill/>
              <a:round/>
              <a:headEnd/>
              <a:tailEnd/>
            </a:ln>
            <a:effectLst/>
          </p:spPr>
          <p:txBody>
            <a:bodyPr wrap="none" anchor="ctr"/>
            <a:lstStyle/>
            <a:p>
              <a:pPr>
                <a:defRPr/>
              </a:pPr>
              <a:endParaRPr lang="en-GB"/>
            </a:p>
          </p:txBody>
        </p:sp>
        <p:sp>
          <p:nvSpPr>
            <p:cNvPr id="4108" name="Oval 12"/>
            <p:cNvSpPr>
              <a:spLocks noChangeArrowheads="1"/>
            </p:cNvSpPr>
            <p:nvPr/>
          </p:nvSpPr>
          <p:spPr bwMode="auto">
            <a:xfrm>
              <a:off x="5248" y="1072"/>
              <a:ext cx="79" cy="78"/>
            </a:xfrm>
            <a:prstGeom prst="ellipse">
              <a:avLst/>
            </a:prstGeom>
            <a:solidFill>
              <a:schemeClr val="tx2"/>
            </a:solidFill>
            <a:ln w="9525">
              <a:noFill/>
              <a:round/>
              <a:headEnd/>
              <a:tailEnd/>
            </a:ln>
            <a:effectLst/>
          </p:spPr>
          <p:txBody>
            <a:bodyPr wrap="none" anchor="ctr"/>
            <a:lstStyle/>
            <a:p>
              <a:pPr>
                <a:defRPr/>
              </a:pPr>
              <a:endParaRPr lang="en-GB"/>
            </a:p>
          </p:txBody>
        </p:sp>
        <p:sp>
          <p:nvSpPr>
            <p:cNvPr id="4109" name="Oval 13"/>
            <p:cNvSpPr>
              <a:spLocks noChangeArrowheads="1"/>
            </p:cNvSpPr>
            <p:nvPr/>
          </p:nvSpPr>
          <p:spPr bwMode="auto">
            <a:xfrm>
              <a:off x="5360" y="1072"/>
              <a:ext cx="78" cy="78"/>
            </a:xfrm>
            <a:prstGeom prst="ellipse">
              <a:avLst/>
            </a:prstGeom>
            <a:solidFill>
              <a:schemeClr val="tx2"/>
            </a:solidFill>
            <a:ln w="9525">
              <a:noFill/>
              <a:round/>
              <a:headEnd/>
              <a:tailEnd/>
            </a:ln>
            <a:effectLst/>
          </p:spPr>
          <p:txBody>
            <a:bodyPr wrap="none" anchor="ctr"/>
            <a:lstStyle/>
            <a:p>
              <a:pPr>
                <a:defRPr/>
              </a:pPr>
              <a:endParaRPr lang="en-GB"/>
            </a:p>
          </p:txBody>
        </p:sp>
        <p:sp>
          <p:nvSpPr>
            <p:cNvPr id="4110" name="Oval 14"/>
            <p:cNvSpPr>
              <a:spLocks noChangeArrowheads="1"/>
            </p:cNvSpPr>
            <p:nvPr/>
          </p:nvSpPr>
          <p:spPr bwMode="auto">
            <a:xfrm>
              <a:off x="5472" y="1072"/>
              <a:ext cx="78" cy="78"/>
            </a:xfrm>
            <a:prstGeom prst="ellipse">
              <a:avLst/>
            </a:prstGeom>
            <a:solidFill>
              <a:schemeClr val="accent2"/>
            </a:solidFill>
            <a:ln w="9525">
              <a:noFill/>
              <a:round/>
              <a:headEnd/>
              <a:tailEnd/>
            </a:ln>
            <a:effectLst/>
          </p:spPr>
          <p:txBody>
            <a:bodyPr wrap="none" anchor="ctr"/>
            <a:lstStyle/>
            <a:p>
              <a:pPr>
                <a:defRPr/>
              </a:pPr>
              <a:endParaRPr lang="en-GB"/>
            </a:p>
          </p:txBody>
        </p:sp>
        <p:sp>
          <p:nvSpPr>
            <p:cNvPr id="4111" name="Oval 15"/>
            <p:cNvSpPr>
              <a:spLocks noChangeArrowheads="1"/>
            </p:cNvSpPr>
            <p:nvPr/>
          </p:nvSpPr>
          <p:spPr bwMode="auto">
            <a:xfrm>
              <a:off x="5136" y="1184"/>
              <a:ext cx="80" cy="78"/>
            </a:xfrm>
            <a:prstGeom prst="ellipse">
              <a:avLst/>
            </a:prstGeom>
            <a:solidFill>
              <a:schemeClr val="tx2"/>
            </a:solidFill>
            <a:ln w="9525">
              <a:noFill/>
              <a:round/>
              <a:headEnd/>
              <a:tailEnd/>
            </a:ln>
            <a:effectLst/>
          </p:spPr>
          <p:txBody>
            <a:bodyPr wrap="none" anchor="ctr"/>
            <a:lstStyle/>
            <a:p>
              <a:pPr>
                <a:defRPr/>
              </a:pPr>
              <a:endParaRPr lang="en-GB"/>
            </a:p>
          </p:txBody>
        </p:sp>
        <p:sp>
          <p:nvSpPr>
            <p:cNvPr id="4112" name="Oval 16"/>
            <p:cNvSpPr>
              <a:spLocks noChangeArrowheads="1"/>
            </p:cNvSpPr>
            <p:nvPr/>
          </p:nvSpPr>
          <p:spPr bwMode="auto">
            <a:xfrm>
              <a:off x="5248" y="1184"/>
              <a:ext cx="79" cy="78"/>
            </a:xfrm>
            <a:prstGeom prst="ellipse">
              <a:avLst/>
            </a:prstGeom>
            <a:solidFill>
              <a:schemeClr val="tx2"/>
            </a:solidFill>
            <a:ln w="9525">
              <a:noFill/>
              <a:round/>
              <a:headEnd/>
              <a:tailEnd/>
            </a:ln>
            <a:effectLst/>
          </p:spPr>
          <p:txBody>
            <a:bodyPr wrap="none" anchor="ctr"/>
            <a:lstStyle/>
            <a:p>
              <a:pPr>
                <a:defRPr/>
              </a:pPr>
              <a:endParaRPr lang="en-GB"/>
            </a:p>
          </p:txBody>
        </p:sp>
        <p:sp>
          <p:nvSpPr>
            <p:cNvPr id="4113" name="Oval 17"/>
            <p:cNvSpPr>
              <a:spLocks noChangeArrowheads="1"/>
            </p:cNvSpPr>
            <p:nvPr/>
          </p:nvSpPr>
          <p:spPr bwMode="auto">
            <a:xfrm>
              <a:off x="5360" y="1184"/>
              <a:ext cx="78" cy="78"/>
            </a:xfrm>
            <a:prstGeom prst="ellipse">
              <a:avLst/>
            </a:prstGeom>
            <a:solidFill>
              <a:schemeClr val="accent2"/>
            </a:solidFill>
            <a:ln w="9525">
              <a:noFill/>
              <a:round/>
              <a:headEnd/>
              <a:tailEnd/>
            </a:ln>
            <a:effectLst/>
          </p:spPr>
          <p:txBody>
            <a:bodyPr wrap="none" anchor="ctr"/>
            <a:lstStyle/>
            <a:p>
              <a:pPr>
                <a:defRPr/>
              </a:pPr>
              <a:endParaRPr lang="en-GB"/>
            </a:p>
          </p:txBody>
        </p:sp>
        <p:sp>
          <p:nvSpPr>
            <p:cNvPr id="4114" name="Oval 18"/>
            <p:cNvSpPr>
              <a:spLocks noChangeArrowheads="1"/>
            </p:cNvSpPr>
            <p:nvPr/>
          </p:nvSpPr>
          <p:spPr bwMode="auto">
            <a:xfrm>
              <a:off x="5472" y="1184"/>
              <a:ext cx="78" cy="78"/>
            </a:xfrm>
            <a:prstGeom prst="ellipse">
              <a:avLst/>
            </a:prstGeom>
            <a:solidFill>
              <a:schemeClr val="accent2"/>
            </a:solidFill>
            <a:ln w="9525">
              <a:noFill/>
              <a:round/>
              <a:headEnd/>
              <a:tailEnd/>
            </a:ln>
            <a:effectLst/>
          </p:spPr>
          <p:txBody>
            <a:bodyPr wrap="none" anchor="ctr"/>
            <a:lstStyle/>
            <a:p>
              <a:pPr>
                <a:defRPr/>
              </a:pPr>
              <a:endParaRPr lang="en-GB"/>
            </a:p>
          </p:txBody>
        </p:sp>
        <p:sp>
          <p:nvSpPr>
            <p:cNvPr id="4115" name="Oval 19"/>
            <p:cNvSpPr>
              <a:spLocks noChangeArrowheads="1"/>
            </p:cNvSpPr>
            <p:nvPr/>
          </p:nvSpPr>
          <p:spPr bwMode="auto">
            <a:xfrm>
              <a:off x="5584" y="1184"/>
              <a:ext cx="80" cy="78"/>
            </a:xfrm>
            <a:prstGeom prst="ellipse">
              <a:avLst/>
            </a:prstGeom>
            <a:solidFill>
              <a:schemeClr val="accent1"/>
            </a:solidFill>
            <a:ln w="9525">
              <a:noFill/>
              <a:round/>
              <a:headEnd/>
              <a:tailEnd/>
            </a:ln>
            <a:effectLst/>
          </p:spPr>
          <p:txBody>
            <a:bodyPr wrap="none" anchor="ctr"/>
            <a:lstStyle/>
            <a:p>
              <a:pPr>
                <a:defRPr/>
              </a:pPr>
              <a:endParaRPr lang="en-GB"/>
            </a:p>
          </p:txBody>
        </p:sp>
        <p:sp>
          <p:nvSpPr>
            <p:cNvPr id="4116" name="Oval 20"/>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GB"/>
            </a:p>
          </p:txBody>
        </p:sp>
        <p:sp>
          <p:nvSpPr>
            <p:cNvPr id="4117" name="Oval 21"/>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GB"/>
            </a:p>
          </p:txBody>
        </p:sp>
        <p:sp>
          <p:nvSpPr>
            <p:cNvPr id="4118" name="Oval 22"/>
            <p:cNvSpPr>
              <a:spLocks noChangeArrowheads="1"/>
            </p:cNvSpPr>
            <p:nvPr/>
          </p:nvSpPr>
          <p:spPr bwMode="auto">
            <a:xfrm>
              <a:off x="5360" y="1296"/>
              <a:ext cx="78" cy="80"/>
            </a:xfrm>
            <a:prstGeom prst="ellipse">
              <a:avLst/>
            </a:prstGeom>
            <a:solidFill>
              <a:schemeClr val="accent2"/>
            </a:solidFill>
            <a:ln w="9525">
              <a:noFill/>
              <a:round/>
              <a:headEnd/>
              <a:tailEnd/>
            </a:ln>
            <a:effectLst/>
          </p:spPr>
          <p:txBody>
            <a:bodyPr wrap="none" anchor="ctr"/>
            <a:lstStyle/>
            <a:p>
              <a:pPr>
                <a:defRPr/>
              </a:pPr>
              <a:endParaRPr lang="en-GB"/>
            </a:p>
          </p:txBody>
        </p:sp>
        <p:sp>
          <p:nvSpPr>
            <p:cNvPr id="4119" name="Oval 23"/>
            <p:cNvSpPr>
              <a:spLocks noChangeArrowheads="1"/>
            </p:cNvSpPr>
            <p:nvPr/>
          </p:nvSpPr>
          <p:spPr bwMode="auto">
            <a:xfrm>
              <a:off x="5472" y="1296"/>
              <a:ext cx="78" cy="80"/>
            </a:xfrm>
            <a:prstGeom prst="ellipse">
              <a:avLst/>
            </a:prstGeom>
            <a:solidFill>
              <a:schemeClr val="accent1"/>
            </a:solidFill>
            <a:ln w="9525">
              <a:noFill/>
              <a:round/>
              <a:headEnd/>
              <a:tailEnd/>
            </a:ln>
            <a:effectLst/>
          </p:spPr>
          <p:txBody>
            <a:bodyPr wrap="none" anchor="ctr"/>
            <a:lstStyle/>
            <a:p>
              <a:pPr>
                <a:defRPr/>
              </a:pPr>
              <a:endParaRPr lang="en-GB"/>
            </a:p>
          </p:txBody>
        </p:sp>
        <p:sp>
          <p:nvSpPr>
            <p:cNvPr id="4120" name="Oval 24"/>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GB"/>
            </a:p>
          </p:txBody>
        </p:sp>
        <p:sp>
          <p:nvSpPr>
            <p:cNvPr id="4121" name="Oval 25"/>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GB"/>
            </a:p>
          </p:txBody>
        </p:sp>
        <p:sp>
          <p:nvSpPr>
            <p:cNvPr id="4122" name="Oval 26"/>
            <p:cNvSpPr>
              <a:spLocks noChangeArrowheads="1"/>
            </p:cNvSpPr>
            <p:nvPr/>
          </p:nvSpPr>
          <p:spPr bwMode="auto">
            <a:xfrm>
              <a:off x="5360" y="1408"/>
              <a:ext cx="78" cy="80"/>
            </a:xfrm>
            <a:prstGeom prst="ellipse">
              <a:avLst/>
            </a:prstGeom>
            <a:solidFill>
              <a:schemeClr val="accent1"/>
            </a:solidFill>
            <a:ln w="9525">
              <a:noFill/>
              <a:round/>
              <a:headEnd/>
              <a:tailEnd/>
            </a:ln>
            <a:effectLst/>
          </p:spPr>
          <p:txBody>
            <a:bodyPr wrap="none" anchor="ctr"/>
            <a:lstStyle/>
            <a:p>
              <a:pPr>
                <a:defRPr/>
              </a:pPr>
              <a:endParaRPr lang="en-GB"/>
            </a:p>
          </p:txBody>
        </p:sp>
        <p:sp>
          <p:nvSpPr>
            <p:cNvPr id="4123" name="Oval 27"/>
            <p:cNvSpPr>
              <a:spLocks noChangeArrowheads="1"/>
            </p:cNvSpPr>
            <p:nvPr/>
          </p:nvSpPr>
          <p:spPr bwMode="auto">
            <a:xfrm>
              <a:off x="5472" y="1408"/>
              <a:ext cx="78" cy="80"/>
            </a:xfrm>
            <a:prstGeom prst="ellipse">
              <a:avLst/>
            </a:prstGeom>
            <a:solidFill>
              <a:schemeClr val="accent1"/>
            </a:solidFill>
            <a:ln w="9525">
              <a:noFill/>
              <a:round/>
              <a:headEnd/>
              <a:tailEnd/>
            </a:ln>
            <a:effectLst/>
          </p:spPr>
          <p:txBody>
            <a:bodyPr wrap="none" anchor="ctr"/>
            <a:lstStyle/>
            <a:p>
              <a:pPr>
                <a:defRPr/>
              </a:pPr>
              <a:endParaRPr lang="en-GB"/>
            </a:p>
          </p:txBody>
        </p:sp>
        <p:sp>
          <p:nvSpPr>
            <p:cNvPr id="4124" name="Oval 28"/>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GB"/>
            </a:p>
          </p:txBody>
        </p:sp>
        <p:sp>
          <p:nvSpPr>
            <p:cNvPr id="4125" name="Oval 29"/>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GB"/>
            </a:p>
          </p:txBody>
        </p:sp>
        <p:sp>
          <p:nvSpPr>
            <p:cNvPr id="4126" name="Oval 30"/>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GB"/>
            </a:p>
          </p:txBody>
        </p:sp>
        <p:sp>
          <p:nvSpPr>
            <p:cNvPr id="4127" name="Oval 31"/>
            <p:cNvSpPr>
              <a:spLocks noChangeArrowheads="1"/>
            </p:cNvSpPr>
            <p:nvPr/>
          </p:nvSpPr>
          <p:spPr bwMode="auto">
            <a:xfrm>
              <a:off x="5360" y="1520"/>
              <a:ext cx="78" cy="79"/>
            </a:xfrm>
            <a:prstGeom prst="ellipse">
              <a:avLst/>
            </a:prstGeom>
            <a:solidFill>
              <a:schemeClr val="accent1"/>
            </a:solidFill>
            <a:ln w="9525">
              <a:noFill/>
              <a:round/>
              <a:headEnd/>
              <a:tailEnd/>
            </a:ln>
            <a:effectLst/>
          </p:spPr>
          <p:txBody>
            <a:bodyPr wrap="none" anchor="ctr"/>
            <a:lstStyle/>
            <a:p>
              <a:pPr>
                <a:defRPr/>
              </a:pPr>
              <a:endParaRPr lang="en-GB"/>
            </a:p>
          </p:txBody>
        </p:sp>
        <p:sp>
          <p:nvSpPr>
            <p:cNvPr id="4128" name="Oval 32"/>
            <p:cNvSpPr>
              <a:spLocks noChangeArrowheads="1"/>
            </p:cNvSpPr>
            <p:nvPr/>
          </p:nvSpPr>
          <p:spPr bwMode="auto">
            <a:xfrm>
              <a:off x="5472" y="1520"/>
              <a:ext cx="78" cy="79"/>
            </a:xfrm>
            <a:prstGeom prst="ellipse">
              <a:avLst/>
            </a:prstGeom>
            <a:solidFill>
              <a:schemeClr val="folHlink"/>
            </a:solidFill>
            <a:ln w="9525">
              <a:noFill/>
              <a:round/>
              <a:headEnd/>
              <a:tailEnd/>
            </a:ln>
            <a:effectLst/>
          </p:spPr>
          <p:txBody>
            <a:bodyPr wrap="none" anchor="ctr"/>
            <a:lstStyle/>
            <a:p>
              <a:pPr>
                <a:defRPr/>
              </a:pPr>
              <a:endParaRPr lang="en-GB"/>
            </a:p>
          </p:txBody>
        </p:sp>
        <p:sp>
          <p:nvSpPr>
            <p:cNvPr id="4129" name="Oval 33"/>
            <p:cNvSpPr>
              <a:spLocks noChangeArrowheads="1"/>
            </p:cNvSpPr>
            <p:nvPr/>
          </p:nvSpPr>
          <p:spPr bwMode="auto">
            <a:xfrm>
              <a:off x="5136" y="1632"/>
              <a:ext cx="80" cy="78"/>
            </a:xfrm>
            <a:prstGeom prst="ellipse">
              <a:avLst/>
            </a:prstGeom>
            <a:solidFill>
              <a:schemeClr val="accent1"/>
            </a:solidFill>
            <a:ln w="9525">
              <a:noFill/>
              <a:round/>
              <a:headEnd/>
              <a:tailEnd/>
            </a:ln>
            <a:effectLst/>
          </p:spPr>
          <p:txBody>
            <a:bodyPr wrap="none" anchor="ctr"/>
            <a:lstStyle/>
            <a:p>
              <a:pPr>
                <a:defRPr/>
              </a:pPr>
              <a:endParaRPr lang="en-GB"/>
            </a:p>
          </p:txBody>
        </p:sp>
        <p:sp>
          <p:nvSpPr>
            <p:cNvPr id="4130" name="Oval 34"/>
            <p:cNvSpPr>
              <a:spLocks noChangeArrowheads="1"/>
            </p:cNvSpPr>
            <p:nvPr/>
          </p:nvSpPr>
          <p:spPr bwMode="auto">
            <a:xfrm>
              <a:off x="5248" y="1632"/>
              <a:ext cx="79" cy="78"/>
            </a:xfrm>
            <a:prstGeom prst="ellipse">
              <a:avLst/>
            </a:prstGeom>
            <a:solidFill>
              <a:schemeClr val="accent1"/>
            </a:solidFill>
            <a:ln w="9525">
              <a:noFill/>
              <a:round/>
              <a:headEnd/>
              <a:tailEnd/>
            </a:ln>
            <a:effectLst/>
          </p:spPr>
          <p:txBody>
            <a:bodyPr wrap="none" anchor="ctr"/>
            <a:lstStyle/>
            <a:p>
              <a:pPr>
                <a:defRPr/>
              </a:pPr>
              <a:endParaRPr lang="en-GB"/>
            </a:p>
          </p:txBody>
        </p:sp>
        <p:sp>
          <p:nvSpPr>
            <p:cNvPr id="4131" name="Oval 35"/>
            <p:cNvSpPr>
              <a:spLocks noChangeArrowheads="1"/>
            </p:cNvSpPr>
            <p:nvPr/>
          </p:nvSpPr>
          <p:spPr bwMode="auto">
            <a:xfrm>
              <a:off x="5360" y="1632"/>
              <a:ext cx="78" cy="78"/>
            </a:xfrm>
            <a:prstGeom prst="ellipse">
              <a:avLst/>
            </a:prstGeom>
            <a:solidFill>
              <a:schemeClr val="folHlink"/>
            </a:solidFill>
            <a:ln w="9525">
              <a:noFill/>
              <a:round/>
              <a:headEnd/>
              <a:tailEnd/>
            </a:ln>
            <a:effectLst/>
          </p:spPr>
          <p:txBody>
            <a:bodyPr wrap="none" anchor="ctr"/>
            <a:lstStyle/>
            <a:p>
              <a:pPr>
                <a:defRPr/>
              </a:pPr>
              <a:endParaRPr lang="en-GB"/>
            </a:p>
          </p:txBody>
        </p:sp>
        <p:sp>
          <p:nvSpPr>
            <p:cNvPr id="4132" name="Oval 36"/>
            <p:cNvSpPr>
              <a:spLocks noChangeArrowheads="1"/>
            </p:cNvSpPr>
            <p:nvPr/>
          </p:nvSpPr>
          <p:spPr bwMode="auto">
            <a:xfrm>
              <a:off x="5472" y="1632"/>
              <a:ext cx="78" cy="78"/>
            </a:xfrm>
            <a:prstGeom prst="ellipse">
              <a:avLst/>
            </a:prstGeom>
            <a:solidFill>
              <a:schemeClr val="folHlink"/>
            </a:solidFill>
            <a:ln w="9525">
              <a:noFill/>
              <a:round/>
              <a:headEnd/>
              <a:tailEnd/>
            </a:ln>
            <a:effectLst/>
          </p:spPr>
          <p:txBody>
            <a:bodyPr wrap="none" anchor="ctr"/>
            <a:lstStyle/>
            <a:p>
              <a:pPr>
                <a:defRPr/>
              </a:pPr>
              <a:endParaRPr lang="en-GB"/>
            </a:p>
          </p:txBody>
        </p:sp>
        <p:sp>
          <p:nvSpPr>
            <p:cNvPr id="4133" name="Oval 37"/>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GB"/>
            </a:p>
          </p:txBody>
        </p:sp>
        <p:sp>
          <p:nvSpPr>
            <p:cNvPr id="4134" name="Oval 38"/>
            <p:cNvSpPr>
              <a:spLocks noChangeArrowheads="1"/>
            </p:cNvSpPr>
            <p:nvPr/>
          </p:nvSpPr>
          <p:spPr bwMode="auto">
            <a:xfrm>
              <a:off x="5472" y="1744"/>
              <a:ext cx="78" cy="80"/>
            </a:xfrm>
            <a:prstGeom prst="ellipse">
              <a:avLst/>
            </a:prstGeom>
            <a:solidFill>
              <a:schemeClr val="folHlink"/>
            </a:solidFill>
            <a:ln w="9525">
              <a:noFill/>
              <a:round/>
              <a:headEnd/>
              <a:tailEnd/>
            </a:ln>
            <a:effectLst/>
          </p:spPr>
          <p:txBody>
            <a:bodyPr wrap="none" anchor="ctr"/>
            <a:lstStyle/>
            <a:p>
              <a:pPr>
                <a:defRPr/>
              </a:pPr>
              <a:endParaRPr lang="en-GB"/>
            </a:p>
          </p:txBody>
        </p:sp>
      </p:grpSp>
      <p:sp>
        <p:nvSpPr>
          <p:cNvPr id="4135" name="Line 39"/>
          <p:cNvSpPr>
            <a:spLocks noChangeShapeType="1"/>
          </p:cNvSpPr>
          <p:nvPr/>
        </p:nvSpPr>
        <p:spPr bwMode="auto">
          <a:xfrm>
            <a:off x="539750" y="1412875"/>
            <a:ext cx="2376488" cy="0"/>
          </a:xfrm>
          <a:prstGeom prst="line">
            <a:avLst/>
          </a:prstGeom>
          <a:noFill/>
          <a:ln w="9525">
            <a:solidFill>
              <a:schemeClr val="tx1"/>
            </a:solidFill>
            <a:round/>
            <a:headEnd/>
            <a:tailEnd/>
          </a:ln>
          <a:effectLst/>
        </p:spPr>
        <p:txBody>
          <a:bodyPr/>
          <a:lstStyle/>
          <a:p>
            <a:pPr>
              <a:defRPr/>
            </a:pPr>
            <a:endParaRPr lang="en-GB"/>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p:hf sldNum="0"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rebuchet MS" pitchFamily="34" charset="0"/>
        </a:defRPr>
      </a:lvl2pPr>
      <a:lvl3pPr algn="l" rtl="0" eaLnBrk="0" fontAlgn="base" hangingPunct="0">
        <a:spcBef>
          <a:spcPct val="0"/>
        </a:spcBef>
        <a:spcAft>
          <a:spcPct val="0"/>
        </a:spcAft>
        <a:defRPr sz="3600">
          <a:solidFill>
            <a:schemeClr val="tx2"/>
          </a:solidFill>
          <a:latin typeface="Trebuchet MS" pitchFamily="34" charset="0"/>
        </a:defRPr>
      </a:lvl3pPr>
      <a:lvl4pPr algn="l" rtl="0" eaLnBrk="0" fontAlgn="base" hangingPunct="0">
        <a:spcBef>
          <a:spcPct val="0"/>
        </a:spcBef>
        <a:spcAft>
          <a:spcPct val="0"/>
        </a:spcAft>
        <a:defRPr sz="3600">
          <a:solidFill>
            <a:schemeClr val="tx2"/>
          </a:solidFill>
          <a:latin typeface="Trebuchet MS" pitchFamily="34" charset="0"/>
        </a:defRPr>
      </a:lvl4pPr>
      <a:lvl5pPr algn="l" rtl="0" eaLnBrk="0" fontAlgn="base" hangingPunct="0">
        <a:spcBef>
          <a:spcPct val="0"/>
        </a:spcBef>
        <a:spcAft>
          <a:spcPct val="0"/>
        </a:spcAft>
        <a:defRPr sz="3600">
          <a:solidFill>
            <a:schemeClr val="tx2"/>
          </a:solidFill>
          <a:latin typeface="Trebuchet MS" pitchFamily="34" charset="0"/>
        </a:defRPr>
      </a:lvl5pPr>
      <a:lvl6pPr marL="457200" algn="l" rtl="0" fontAlgn="base">
        <a:spcBef>
          <a:spcPct val="0"/>
        </a:spcBef>
        <a:spcAft>
          <a:spcPct val="0"/>
        </a:spcAft>
        <a:defRPr sz="3600">
          <a:solidFill>
            <a:schemeClr val="tx2"/>
          </a:solidFill>
          <a:latin typeface="Trebuchet MS" pitchFamily="34" charset="0"/>
        </a:defRPr>
      </a:lvl6pPr>
      <a:lvl7pPr marL="914400" algn="l" rtl="0" fontAlgn="base">
        <a:spcBef>
          <a:spcPct val="0"/>
        </a:spcBef>
        <a:spcAft>
          <a:spcPct val="0"/>
        </a:spcAft>
        <a:defRPr sz="3600">
          <a:solidFill>
            <a:schemeClr val="tx2"/>
          </a:solidFill>
          <a:latin typeface="Trebuchet MS" pitchFamily="34" charset="0"/>
        </a:defRPr>
      </a:lvl7pPr>
      <a:lvl8pPr marL="1371600" algn="l" rtl="0" fontAlgn="base">
        <a:spcBef>
          <a:spcPct val="0"/>
        </a:spcBef>
        <a:spcAft>
          <a:spcPct val="0"/>
        </a:spcAft>
        <a:defRPr sz="3600">
          <a:solidFill>
            <a:schemeClr val="tx2"/>
          </a:solidFill>
          <a:latin typeface="Trebuchet MS" pitchFamily="34" charset="0"/>
        </a:defRPr>
      </a:lvl8pPr>
      <a:lvl9pPr marL="1828800" algn="l" rtl="0" fontAlgn="base">
        <a:spcBef>
          <a:spcPct val="0"/>
        </a:spcBef>
        <a:spcAft>
          <a:spcPct val="0"/>
        </a:spcAft>
        <a:defRPr sz="3600">
          <a:solidFill>
            <a:schemeClr val="tx2"/>
          </a:solidFill>
          <a:latin typeface="Trebuchet MS"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4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p:spPr>
        <p:txBody>
          <a:bodyPr/>
          <a:lstStyle/>
          <a:p>
            <a:endParaRPr lang="en-GB"/>
          </a:p>
        </p:txBody>
      </p:sp>
      <p:sp>
        <p:nvSpPr>
          <p:cNvPr id="1027"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altLang="en-US"/>
              <a:t>Click to edit Master title style</a:t>
            </a:r>
          </a:p>
        </p:txBody>
      </p:sp>
      <p:sp>
        <p:nvSpPr>
          <p:cNvPr id="1028" name="Rectangle 4"/>
          <p:cNvSpPr>
            <a:spLocks noGrp="1" noChangeArrowheads="1"/>
          </p:cNvSpPr>
          <p:nvPr>
            <p:ph type="body" idx="1"/>
          </p:nvPr>
        </p:nvSpPr>
        <p:spPr bwMode="auto">
          <a:xfrm>
            <a:off x="457200" y="1628775"/>
            <a:ext cx="8435975" cy="4752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4101" name="Rectangle 5"/>
          <p:cNvSpPr>
            <a:spLocks noGrp="1" noChangeArrowheads="1"/>
          </p:cNvSpPr>
          <p:nvPr>
            <p:ph type="ftr" sz="quarter" idx="3"/>
          </p:nvPr>
        </p:nvSpPr>
        <p:spPr bwMode="auto">
          <a:xfrm>
            <a:off x="468313"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Comic Sans MS" pitchFamily="66" charset="0"/>
              </a:defRPr>
            </a:lvl1pPr>
          </a:lstStyle>
          <a:p>
            <a:pPr>
              <a:defRPr/>
            </a:pPr>
            <a:r>
              <a:rPr lang="en-GB" altLang="en-US"/>
              <a:t>© De Montfort University 201</a:t>
            </a:r>
            <a:r>
              <a:rPr lang="en-US" altLang="en-US"/>
              <a:t>1</a:t>
            </a:r>
            <a:endParaRPr lang="en-GB" altLang="en-US"/>
          </a:p>
        </p:txBody>
      </p:sp>
      <p:sp>
        <p:nvSpPr>
          <p:cNvPr id="4102" name="Rectangle 6"/>
          <p:cNvSpPr>
            <a:spLocks noGrp="1" noChangeArrowheads="1"/>
          </p:cNvSpPr>
          <p:nvPr>
            <p:ph type="sldNum" sz="quarter" idx="4"/>
          </p:nvPr>
        </p:nvSpPr>
        <p:spPr bwMode="auto">
          <a:xfrm>
            <a:off x="6588125"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defRPr/>
            </a:pPr>
            <a:fld id="{22AE2909-1B55-4D76-BFB4-5D1DEABA9777}" type="slidenum">
              <a:rPr lang="en-GB" altLang="en-US"/>
              <a:pPr>
                <a:defRPr/>
              </a:pPr>
              <a:t>‹#›</a:t>
            </a:fld>
            <a:endParaRPr lang="en-GB" altLang="en-US"/>
          </a:p>
        </p:txBody>
      </p:sp>
      <p:grpSp>
        <p:nvGrpSpPr>
          <p:cNvPr id="1031" name="Group 7"/>
          <p:cNvGrpSpPr>
            <a:grpSpLocks/>
          </p:cNvGrpSpPr>
          <p:nvPr/>
        </p:nvGrpSpPr>
        <p:grpSpPr bwMode="auto">
          <a:xfrm>
            <a:off x="8153400" y="152400"/>
            <a:ext cx="792163" cy="1295400"/>
            <a:chOff x="5136" y="960"/>
            <a:chExt cx="528" cy="864"/>
          </a:xfrm>
        </p:grpSpPr>
        <p:sp>
          <p:nvSpPr>
            <p:cNvPr id="1033" name="Oval 8"/>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4" name="Oval 9"/>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5" name="Oval 10"/>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6" name="Oval 11"/>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7" name="Oval 12"/>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8" name="Oval 13"/>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39" name="Oval 14"/>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0" name="Oval 15"/>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1" name="Oval 16"/>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2" name="Oval 17"/>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3" name="Oval 18"/>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4" name="Oval 19"/>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5" name="Oval 20"/>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6" name="Oval 21"/>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7" name="Oval 22"/>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8" name="Oval 23"/>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49" name="Oval 24"/>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0" name="Oval 25"/>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1" name="Oval 26"/>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2" name="Oval 27"/>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3" name="Oval 28"/>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4" name="Oval 29"/>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5" name="Oval 30"/>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6" name="Oval 31"/>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7" name="Oval 32"/>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8" name="Oval 33"/>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59" name="Oval 34"/>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60" name="Oval 35"/>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61" name="Oval 36"/>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62" name="Oval 37"/>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
          <p:nvSpPr>
            <p:cNvPr id="1063" name="Oval 38"/>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grpSp>
      <p:sp>
        <p:nvSpPr>
          <p:cNvPr id="1032" name="Line 39"/>
          <p:cNvSpPr>
            <a:spLocks noChangeShapeType="1"/>
          </p:cNvSpPr>
          <p:nvPr/>
        </p:nvSpPr>
        <p:spPr bwMode="auto">
          <a:xfrm>
            <a:off x="539750" y="1412875"/>
            <a:ext cx="2376488" cy="0"/>
          </a:xfrm>
          <a:prstGeom prst="line">
            <a:avLst/>
          </a:prstGeom>
          <a:noFill/>
          <a:ln w="9525">
            <a:solidFill>
              <a:schemeClr val="tx1"/>
            </a:solidFill>
            <a:round/>
            <a:headEnd/>
            <a:tailEnd/>
          </a:ln>
        </p:spPr>
        <p:txBody>
          <a:bodyPr/>
          <a:lstStyle/>
          <a:p>
            <a:endParaRPr lang="en-GB"/>
          </a:p>
        </p:txBody>
      </p:sp>
    </p:spTree>
    <p:extLst>
      <p:ext uri="{BB962C8B-B14F-4D97-AF65-F5344CB8AC3E}">
        <p14:creationId xmlns:p14="http://schemas.microsoft.com/office/powerpoint/2010/main" val="145284185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Lst>
  <p:hf sldNum="0" hdr="0" dt="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rebuchet MS" pitchFamily="34" charset="0"/>
        </a:defRPr>
      </a:lvl2pPr>
      <a:lvl3pPr algn="l" rtl="0" eaLnBrk="0" fontAlgn="base" hangingPunct="0">
        <a:spcBef>
          <a:spcPct val="0"/>
        </a:spcBef>
        <a:spcAft>
          <a:spcPct val="0"/>
        </a:spcAft>
        <a:defRPr sz="3600">
          <a:solidFill>
            <a:schemeClr val="tx2"/>
          </a:solidFill>
          <a:latin typeface="Trebuchet MS" pitchFamily="34" charset="0"/>
        </a:defRPr>
      </a:lvl3pPr>
      <a:lvl4pPr algn="l" rtl="0" eaLnBrk="0" fontAlgn="base" hangingPunct="0">
        <a:spcBef>
          <a:spcPct val="0"/>
        </a:spcBef>
        <a:spcAft>
          <a:spcPct val="0"/>
        </a:spcAft>
        <a:defRPr sz="3600">
          <a:solidFill>
            <a:schemeClr val="tx2"/>
          </a:solidFill>
          <a:latin typeface="Trebuchet MS" pitchFamily="34" charset="0"/>
        </a:defRPr>
      </a:lvl4pPr>
      <a:lvl5pPr algn="l" rtl="0" eaLnBrk="0" fontAlgn="base" hangingPunct="0">
        <a:spcBef>
          <a:spcPct val="0"/>
        </a:spcBef>
        <a:spcAft>
          <a:spcPct val="0"/>
        </a:spcAft>
        <a:defRPr sz="3600">
          <a:solidFill>
            <a:schemeClr val="tx2"/>
          </a:solidFill>
          <a:latin typeface="Trebuchet MS" pitchFamily="34" charset="0"/>
        </a:defRPr>
      </a:lvl5pPr>
      <a:lvl6pPr marL="457200" algn="l" rtl="0" fontAlgn="base">
        <a:spcBef>
          <a:spcPct val="0"/>
        </a:spcBef>
        <a:spcAft>
          <a:spcPct val="0"/>
        </a:spcAft>
        <a:defRPr sz="3600">
          <a:solidFill>
            <a:schemeClr val="tx2"/>
          </a:solidFill>
          <a:latin typeface="Trebuchet MS" pitchFamily="34" charset="0"/>
        </a:defRPr>
      </a:lvl6pPr>
      <a:lvl7pPr marL="914400" algn="l" rtl="0" fontAlgn="base">
        <a:spcBef>
          <a:spcPct val="0"/>
        </a:spcBef>
        <a:spcAft>
          <a:spcPct val="0"/>
        </a:spcAft>
        <a:defRPr sz="3600">
          <a:solidFill>
            <a:schemeClr val="tx2"/>
          </a:solidFill>
          <a:latin typeface="Trebuchet MS" pitchFamily="34" charset="0"/>
        </a:defRPr>
      </a:lvl7pPr>
      <a:lvl8pPr marL="1371600" algn="l" rtl="0" fontAlgn="base">
        <a:spcBef>
          <a:spcPct val="0"/>
        </a:spcBef>
        <a:spcAft>
          <a:spcPct val="0"/>
        </a:spcAft>
        <a:defRPr sz="3600">
          <a:solidFill>
            <a:schemeClr val="tx2"/>
          </a:solidFill>
          <a:latin typeface="Trebuchet MS" pitchFamily="34" charset="0"/>
        </a:defRPr>
      </a:lvl8pPr>
      <a:lvl9pPr marL="1828800" algn="l" rtl="0" fontAlgn="base">
        <a:spcBef>
          <a:spcPct val="0"/>
        </a:spcBef>
        <a:spcAft>
          <a:spcPct val="0"/>
        </a:spcAft>
        <a:defRPr sz="3600">
          <a:solidFill>
            <a:schemeClr val="tx2"/>
          </a:solidFill>
          <a:latin typeface="Trebuchet MS"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24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4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0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fif"/><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www.uxmatters.com/" TargetMode="External"/><Relationship Id="rId2" Type="http://schemas.openxmlformats.org/officeDocument/2006/relationships/hyperlink" Target="https://www.nngroup.com/articles/" TargetMode="External"/><Relationship Id="rId1" Type="http://schemas.openxmlformats.org/officeDocument/2006/relationships/slideLayout" Target="../slideLayouts/slideLayout17.xml"/><Relationship Id="rId4" Type="http://schemas.openxmlformats.org/officeDocument/2006/relationships/hyperlink" Target="https://www.interaction-design.org/literatur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lstStyle/>
          <a:p>
            <a:pPr eaLnBrk="1" hangingPunct="1"/>
            <a:r>
              <a:rPr lang="en-GB" altLang="en-US" dirty="0"/>
              <a:t>CTEC 2712 </a:t>
            </a:r>
            <a:br>
              <a:rPr lang="en-GB" altLang="en-US" dirty="0"/>
            </a:br>
            <a:r>
              <a:rPr lang="en-GB" altLang="en-US" sz="3600" dirty="0"/>
              <a:t>Web Application Development</a:t>
            </a:r>
          </a:p>
        </p:txBody>
      </p:sp>
      <p:sp>
        <p:nvSpPr>
          <p:cNvPr id="17411" name="Rectangle 3"/>
          <p:cNvSpPr>
            <a:spLocks noGrp="1" noChangeArrowheads="1"/>
          </p:cNvSpPr>
          <p:nvPr>
            <p:ph type="subTitle" idx="1"/>
          </p:nvPr>
        </p:nvSpPr>
        <p:spPr/>
        <p:txBody>
          <a:bodyPr/>
          <a:lstStyle/>
          <a:p>
            <a:pPr eaLnBrk="1" hangingPunct="1"/>
            <a:r>
              <a:rPr lang="en-GB" altLang="en-US" dirty="0"/>
              <a:t>Introduction to </a:t>
            </a:r>
            <a:r>
              <a:rPr lang="en-GB" altLang="en-US" dirty="0">
                <a:solidFill>
                  <a:schemeClr val="tx2"/>
                </a:solidFill>
              </a:rPr>
              <a:t>H</a:t>
            </a:r>
            <a:r>
              <a:rPr lang="en-GB" altLang="en-US" dirty="0"/>
              <a:t>uman </a:t>
            </a:r>
            <a:r>
              <a:rPr lang="en-GB" altLang="en-US" dirty="0">
                <a:solidFill>
                  <a:schemeClr val="tx2"/>
                </a:solidFill>
              </a:rPr>
              <a:t>C</a:t>
            </a:r>
            <a:r>
              <a:rPr lang="en-GB" altLang="en-US" dirty="0"/>
              <a:t>omputer </a:t>
            </a:r>
            <a:r>
              <a:rPr lang="en-GB" altLang="en-US" dirty="0">
                <a:solidFill>
                  <a:schemeClr val="tx2"/>
                </a:solidFill>
              </a:rPr>
              <a:t>I</a:t>
            </a:r>
            <a:r>
              <a:rPr lang="en-GB" altLang="en-US" dirty="0"/>
              <a:t>nteraction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GB" altLang="en-US" dirty="0"/>
              <a:t>Design</a:t>
            </a:r>
          </a:p>
        </p:txBody>
      </p:sp>
      <p:sp>
        <p:nvSpPr>
          <p:cNvPr id="22531" name="Content Placeholder 2"/>
          <p:cNvSpPr>
            <a:spLocks noGrp="1"/>
          </p:cNvSpPr>
          <p:nvPr>
            <p:ph idx="1"/>
          </p:nvPr>
        </p:nvSpPr>
        <p:spPr/>
        <p:txBody>
          <a:bodyPr/>
          <a:lstStyle/>
          <a:p>
            <a:pPr eaLnBrk="1" hangingPunct="1"/>
            <a:r>
              <a:rPr lang="en-GB" altLang="en-US" dirty="0"/>
              <a:t>Interactive systems need to be designed to be </a:t>
            </a:r>
            <a:r>
              <a:rPr lang="en-GB" altLang="en-US" b="1" i="1" dirty="0"/>
              <a:t>usable</a:t>
            </a:r>
          </a:p>
          <a:p>
            <a:pPr lvl="1" eaLnBrk="1" hangingPunct="1"/>
            <a:r>
              <a:rPr lang="en-GB" altLang="en-US" dirty="0"/>
              <a:t>Being </a:t>
            </a:r>
            <a:r>
              <a:rPr lang="en-GB" altLang="en-US" i="1" dirty="0"/>
              <a:t>capable</a:t>
            </a:r>
            <a:r>
              <a:rPr lang="en-GB" altLang="en-US" dirty="0"/>
              <a:t> of doing something </a:t>
            </a:r>
            <a:r>
              <a:rPr lang="en-GB" altLang="en-US" i="1" dirty="0"/>
              <a:t>isn’t enough</a:t>
            </a:r>
          </a:p>
          <a:p>
            <a:pPr eaLnBrk="1" hangingPunct="1"/>
            <a:endParaRPr lang="en-GB" altLang="en-US" dirty="0"/>
          </a:p>
          <a:p>
            <a:pPr eaLnBrk="1" hangingPunct="1"/>
            <a:r>
              <a:rPr lang="en-GB" altLang="en-US" dirty="0"/>
              <a:t>But what does it mean for a system to be usable?</a:t>
            </a:r>
          </a:p>
          <a:p>
            <a:pPr lvl="1" eaLnBrk="1" hangingPunct="1"/>
            <a:r>
              <a:rPr lang="en-GB" altLang="en-US" dirty="0"/>
              <a:t>‘Easy to use’ isn’t good enough</a:t>
            </a:r>
          </a:p>
          <a:p>
            <a:pPr lvl="1" eaLnBrk="1" hangingPunct="1"/>
            <a:r>
              <a:rPr lang="en-GB" altLang="en-US" dirty="0"/>
              <a:t>Fast, safe, easy to understand, easy to remember, few errors, enjoyable...</a:t>
            </a:r>
          </a:p>
          <a:p>
            <a:pPr lvl="1" eaLnBrk="1" hangingPunct="1"/>
            <a:r>
              <a:rPr lang="en-GB" altLang="en-US" dirty="0"/>
              <a:t>... Still too crude</a:t>
            </a:r>
          </a:p>
          <a:p>
            <a:pPr lvl="1" eaLnBrk="1" hangingPunct="1"/>
            <a:r>
              <a:rPr lang="en-GB" altLang="en-US" dirty="0"/>
              <a:t>What do you really care about getting right?</a:t>
            </a:r>
          </a:p>
          <a:p>
            <a:pPr lvl="1" eaLnBrk="1" hangingPunct="1"/>
            <a:r>
              <a:rPr lang="en-GB" altLang="en-US" dirty="0"/>
              <a:t>Which task? Which users? Which environment?</a:t>
            </a:r>
          </a:p>
          <a:p>
            <a:pPr lvl="1" eaLnBrk="1" hangingPunct="1"/>
            <a:endParaRPr lang="en-GB" altLang="en-US" dirty="0"/>
          </a:p>
          <a:p>
            <a:pPr eaLnBrk="1" hangingPunct="1"/>
            <a:r>
              <a:rPr lang="en-GB" altLang="en-US" dirty="0"/>
              <a:t>Essential to understand real usability 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anim calcmode="lin" valueType="num">
                                      <p:cBhvr additive="base">
                                        <p:cTn id="7" dur="500" fill="hold"/>
                                        <p:tgtEl>
                                          <p:spTgt spid="22531">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2531">
                                            <p:txEl>
                                              <p:pRg st="4" end="4"/>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2531">
                                            <p:txEl>
                                              <p:pRg st="5" end="5"/>
                                            </p:txEl>
                                          </p:spTgt>
                                        </p:tgtEl>
                                        <p:attrNameLst>
                                          <p:attrName>style.visibility</p:attrName>
                                        </p:attrNameLst>
                                      </p:cBhvr>
                                      <p:to>
                                        <p:strVal val="visible"/>
                                      </p:to>
                                    </p:set>
                                    <p:anim calcmode="lin" valueType="num">
                                      <p:cBhvr additive="base">
                                        <p:cTn id="11" dur="500" fill="hold"/>
                                        <p:tgtEl>
                                          <p:spTgt spid="22531">
                                            <p:txEl>
                                              <p:pRg st="5" end="5"/>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2531">
                                            <p:txEl>
                                              <p:pRg st="5" end="5"/>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anim calcmode="lin" valueType="num">
                                      <p:cBhvr additive="base">
                                        <p:cTn id="15" dur="500" fill="hold"/>
                                        <p:tgtEl>
                                          <p:spTgt spid="22531">
                                            <p:txEl>
                                              <p:pRg st="6" end="6"/>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2531">
                                            <p:txEl>
                                              <p:pRg st="6" end="6"/>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2531">
                                            <p:txEl>
                                              <p:pRg st="7" end="7"/>
                                            </p:txEl>
                                          </p:spTgt>
                                        </p:tgtEl>
                                        <p:attrNameLst>
                                          <p:attrName>style.visibility</p:attrName>
                                        </p:attrNameLst>
                                      </p:cBhvr>
                                      <p:to>
                                        <p:strVal val="visible"/>
                                      </p:to>
                                    </p:set>
                                    <p:anim calcmode="lin" valueType="num">
                                      <p:cBhvr additive="base">
                                        <p:cTn id="19" dur="500" fill="hold"/>
                                        <p:tgtEl>
                                          <p:spTgt spid="22531">
                                            <p:txEl>
                                              <p:pRg st="7" end="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531">
                                            <p:txEl>
                                              <p:pRg st="7" end="7"/>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2531">
                                            <p:txEl>
                                              <p:pRg st="8" end="8"/>
                                            </p:txEl>
                                          </p:spTgt>
                                        </p:tgtEl>
                                        <p:attrNameLst>
                                          <p:attrName>style.visibility</p:attrName>
                                        </p:attrNameLst>
                                      </p:cBhvr>
                                      <p:to>
                                        <p:strVal val="visible"/>
                                      </p:to>
                                    </p:set>
                                    <p:anim calcmode="lin" valueType="num">
                                      <p:cBhvr additive="base">
                                        <p:cTn id="23" dur="500" fill="hold"/>
                                        <p:tgtEl>
                                          <p:spTgt spid="22531">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25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2531">
                                            <p:txEl>
                                              <p:pRg st="10" end="10"/>
                                            </p:txEl>
                                          </p:spTgt>
                                        </p:tgtEl>
                                        <p:attrNameLst>
                                          <p:attrName>style.visibility</p:attrName>
                                        </p:attrNameLst>
                                      </p:cBhvr>
                                      <p:to>
                                        <p:strVal val="visible"/>
                                      </p:to>
                                    </p:set>
                                    <p:anim calcmode="lin" valueType="num">
                                      <p:cBhvr additive="base">
                                        <p:cTn id="29" dur="500" fill="hold"/>
                                        <p:tgtEl>
                                          <p:spTgt spid="22531">
                                            <p:txEl>
                                              <p:pRg st="10" end="1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253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F38C-27A8-4F62-B04A-79A006D34E6D}"/>
              </a:ext>
            </a:extLst>
          </p:cNvPr>
          <p:cNvSpPr>
            <a:spLocks noGrp="1"/>
          </p:cNvSpPr>
          <p:nvPr>
            <p:ph type="title"/>
          </p:nvPr>
        </p:nvSpPr>
        <p:spPr/>
        <p:txBody>
          <a:bodyPr/>
          <a:lstStyle/>
          <a:p>
            <a:r>
              <a:rPr lang="en-GB" dirty="0"/>
              <a:t>Some interactive systems</a:t>
            </a:r>
          </a:p>
        </p:txBody>
      </p:sp>
      <p:sp>
        <p:nvSpPr>
          <p:cNvPr id="3" name="Content Placeholder 2">
            <a:extLst>
              <a:ext uri="{FF2B5EF4-FFF2-40B4-BE49-F238E27FC236}">
                <a16:creationId xmlns:a16="http://schemas.microsoft.com/office/drawing/2014/main" id="{F51DA845-D189-4C03-9F26-8EE1119E165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B9BA6FC-EC9B-45D6-AC2C-C6103E474E0A}"/>
              </a:ext>
            </a:extLst>
          </p:cNvPr>
          <p:cNvPicPr>
            <a:picLocks noChangeAspect="1"/>
          </p:cNvPicPr>
          <p:nvPr/>
        </p:nvPicPr>
        <p:blipFill>
          <a:blip r:embed="rId2"/>
          <a:stretch>
            <a:fillRect/>
          </a:stretch>
        </p:blipFill>
        <p:spPr>
          <a:xfrm>
            <a:off x="143321" y="1758146"/>
            <a:ext cx="8893175" cy="3438694"/>
          </a:xfrm>
          <a:prstGeom prst="rect">
            <a:avLst/>
          </a:prstGeom>
        </p:spPr>
      </p:pic>
    </p:spTree>
    <p:extLst>
      <p:ext uri="{BB962C8B-B14F-4D97-AF65-F5344CB8AC3E}">
        <p14:creationId xmlns:p14="http://schemas.microsoft.com/office/powerpoint/2010/main" val="106430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546F34-E28A-40B7-85F2-853F8DC41286}"/>
              </a:ext>
            </a:extLst>
          </p:cNvPr>
          <p:cNvSpPr>
            <a:spLocks noGrp="1"/>
          </p:cNvSpPr>
          <p:nvPr>
            <p:ph type="title"/>
          </p:nvPr>
        </p:nvSpPr>
        <p:spPr>
          <a:xfrm>
            <a:off x="457200" y="122238"/>
            <a:ext cx="7543800" cy="1295400"/>
          </a:xfrm>
        </p:spPr>
        <p:txBody>
          <a:bodyPr/>
          <a:lstStyle/>
          <a:p>
            <a:r>
              <a:rPr lang="en-US" dirty="0"/>
              <a:t>Some other interactive systems</a:t>
            </a:r>
          </a:p>
        </p:txBody>
      </p:sp>
      <p:pic>
        <p:nvPicPr>
          <p:cNvPr id="3" name="Picture 2">
            <a:extLst>
              <a:ext uri="{FF2B5EF4-FFF2-40B4-BE49-F238E27FC236}">
                <a16:creationId xmlns:a16="http://schemas.microsoft.com/office/drawing/2014/main" id="{9B40BF09-F21E-4924-9EE3-C5EB8084A098}"/>
              </a:ext>
            </a:extLst>
          </p:cNvPr>
          <p:cNvPicPr>
            <a:picLocks noChangeAspect="1"/>
          </p:cNvPicPr>
          <p:nvPr/>
        </p:nvPicPr>
        <p:blipFill>
          <a:blip r:embed="rId2"/>
          <a:stretch>
            <a:fillRect/>
          </a:stretch>
        </p:blipFill>
        <p:spPr>
          <a:xfrm>
            <a:off x="457200" y="1934368"/>
            <a:ext cx="4141788" cy="4141788"/>
          </a:xfrm>
          <a:prstGeom prst="rect">
            <a:avLst/>
          </a:prstGeom>
          <a:noFill/>
        </p:spPr>
      </p:pic>
      <p:pic>
        <p:nvPicPr>
          <p:cNvPr id="4" name="Picture 3">
            <a:extLst>
              <a:ext uri="{FF2B5EF4-FFF2-40B4-BE49-F238E27FC236}">
                <a16:creationId xmlns:a16="http://schemas.microsoft.com/office/drawing/2014/main" id="{07E3CA0E-73E7-4CD7-8422-871C73AD284B}"/>
              </a:ext>
            </a:extLst>
          </p:cNvPr>
          <p:cNvPicPr>
            <a:picLocks noChangeAspect="1"/>
          </p:cNvPicPr>
          <p:nvPr/>
        </p:nvPicPr>
        <p:blipFill>
          <a:blip r:embed="rId3"/>
          <a:stretch>
            <a:fillRect/>
          </a:stretch>
        </p:blipFill>
        <p:spPr>
          <a:xfrm>
            <a:off x="4788024" y="2348880"/>
            <a:ext cx="4109356" cy="3644999"/>
          </a:xfrm>
          <a:prstGeom prst="rect">
            <a:avLst/>
          </a:prstGeom>
        </p:spPr>
      </p:pic>
    </p:spTree>
    <p:extLst>
      <p:ext uri="{BB962C8B-B14F-4D97-AF65-F5344CB8AC3E}">
        <p14:creationId xmlns:p14="http://schemas.microsoft.com/office/powerpoint/2010/main" val="391653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2CDAF-1C38-42C8-8F04-6D6090C6AC1E}"/>
              </a:ext>
            </a:extLst>
          </p:cNvPr>
          <p:cNvSpPr>
            <a:spLocks noGrp="1"/>
          </p:cNvSpPr>
          <p:nvPr>
            <p:ph type="title"/>
          </p:nvPr>
        </p:nvSpPr>
        <p:spPr/>
        <p:txBody>
          <a:bodyPr/>
          <a:lstStyle/>
          <a:p>
            <a:r>
              <a:rPr lang="en-GB" dirty="0"/>
              <a:t>Some more interactive systems</a:t>
            </a:r>
          </a:p>
        </p:txBody>
      </p:sp>
      <p:pic>
        <p:nvPicPr>
          <p:cNvPr id="5" name="Picture 4">
            <a:extLst>
              <a:ext uri="{FF2B5EF4-FFF2-40B4-BE49-F238E27FC236}">
                <a16:creationId xmlns:a16="http://schemas.microsoft.com/office/drawing/2014/main" id="{F979A4C5-B035-498D-AA10-B5F62F5E8CF5}"/>
              </a:ext>
            </a:extLst>
          </p:cNvPr>
          <p:cNvPicPr>
            <a:picLocks noChangeAspect="1"/>
          </p:cNvPicPr>
          <p:nvPr/>
        </p:nvPicPr>
        <p:blipFill>
          <a:blip r:embed="rId2"/>
          <a:stretch>
            <a:fillRect/>
          </a:stretch>
        </p:blipFill>
        <p:spPr>
          <a:xfrm>
            <a:off x="16773" y="1916832"/>
            <a:ext cx="4582215" cy="4582215"/>
          </a:xfrm>
          <a:prstGeom prst="rect">
            <a:avLst/>
          </a:prstGeom>
        </p:spPr>
      </p:pic>
      <p:pic>
        <p:nvPicPr>
          <p:cNvPr id="6" name="Picture 5">
            <a:extLst>
              <a:ext uri="{FF2B5EF4-FFF2-40B4-BE49-F238E27FC236}">
                <a16:creationId xmlns:a16="http://schemas.microsoft.com/office/drawing/2014/main" id="{D7A4FA69-EDAA-47A5-90B4-2EFACC1C87DE}"/>
              </a:ext>
            </a:extLst>
          </p:cNvPr>
          <p:cNvPicPr>
            <a:picLocks noChangeAspect="1"/>
          </p:cNvPicPr>
          <p:nvPr/>
        </p:nvPicPr>
        <p:blipFill>
          <a:blip r:embed="rId3"/>
          <a:stretch>
            <a:fillRect/>
          </a:stretch>
        </p:blipFill>
        <p:spPr>
          <a:xfrm>
            <a:off x="4574604" y="2135460"/>
            <a:ext cx="4533900" cy="4533900"/>
          </a:xfrm>
          <a:prstGeom prst="rect">
            <a:avLst/>
          </a:prstGeom>
        </p:spPr>
      </p:pic>
    </p:spTree>
    <p:extLst>
      <p:ext uri="{BB962C8B-B14F-4D97-AF65-F5344CB8AC3E}">
        <p14:creationId xmlns:p14="http://schemas.microsoft.com/office/powerpoint/2010/main" val="428107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D6B0-628C-48F3-9DBD-4C920DCF376E}"/>
              </a:ext>
            </a:extLst>
          </p:cNvPr>
          <p:cNvSpPr>
            <a:spLocks noGrp="1"/>
          </p:cNvSpPr>
          <p:nvPr>
            <p:ph type="title"/>
          </p:nvPr>
        </p:nvSpPr>
        <p:spPr/>
        <p:txBody>
          <a:bodyPr/>
          <a:lstStyle/>
          <a:p>
            <a:r>
              <a:rPr lang="en-GB" dirty="0"/>
              <a:t>Some more interactive systems</a:t>
            </a:r>
          </a:p>
        </p:txBody>
      </p:sp>
      <p:pic>
        <p:nvPicPr>
          <p:cNvPr id="5" name="Picture 4">
            <a:extLst>
              <a:ext uri="{FF2B5EF4-FFF2-40B4-BE49-F238E27FC236}">
                <a16:creationId xmlns:a16="http://schemas.microsoft.com/office/drawing/2014/main" id="{8CF77240-9132-4B08-A6AC-BEB361C2874C}"/>
              </a:ext>
            </a:extLst>
          </p:cNvPr>
          <p:cNvPicPr>
            <a:picLocks noChangeAspect="1"/>
          </p:cNvPicPr>
          <p:nvPr/>
        </p:nvPicPr>
        <p:blipFill>
          <a:blip r:embed="rId2"/>
          <a:stretch>
            <a:fillRect/>
          </a:stretch>
        </p:blipFill>
        <p:spPr>
          <a:xfrm>
            <a:off x="45020" y="2852936"/>
            <a:ext cx="4598988" cy="2796682"/>
          </a:xfrm>
          <a:prstGeom prst="rect">
            <a:avLst/>
          </a:prstGeom>
        </p:spPr>
      </p:pic>
      <p:pic>
        <p:nvPicPr>
          <p:cNvPr id="6" name="Picture 5">
            <a:extLst>
              <a:ext uri="{FF2B5EF4-FFF2-40B4-BE49-F238E27FC236}">
                <a16:creationId xmlns:a16="http://schemas.microsoft.com/office/drawing/2014/main" id="{2E972373-AF8A-485B-888E-C9CABD257338}"/>
              </a:ext>
            </a:extLst>
          </p:cNvPr>
          <p:cNvPicPr>
            <a:picLocks noChangeAspect="1"/>
          </p:cNvPicPr>
          <p:nvPr/>
        </p:nvPicPr>
        <p:blipFill>
          <a:blip r:embed="rId3"/>
          <a:stretch>
            <a:fillRect/>
          </a:stretch>
        </p:blipFill>
        <p:spPr>
          <a:xfrm>
            <a:off x="4644008" y="1916386"/>
            <a:ext cx="4464496" cy="4464496"/>
          </a:xfrm>
          <a:prstGeom prst="rect">
            <a:avLst/>
          </a:prstGeom>
        </p:spPr>
      </p:pic>
    </p:spTree>
    <p:extLst>
      <p:ext uri="{BB962C8B-B14F-4D97-AF65-F5344CB8AC3E}">
        <p14:creationId xmlns:p14="http://schemas.microsoft.com/office/powerpoint/2010/main" val="150040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lstStyle/>
          <a:p>
            <a:r>
              <a:rPr lang="en-GB" altLang="en-US"/>
              <a:t>Non-interactive systems</a:t>
            </a:r>
          </a:p>
        </p:txBody>
      </p:sp>
      <p:sp>
        <p:nvSpPr>
          <p:cNvPr id="26627" name="Content Placeholder 3"/>
          <p:cNvSpPr>
            <a:spLocks noGrp="1"/>
          </p:cNvSpPr>
          <p:nvPr>
            <p:ph sz="half" idx="1"/>
          </p:nvPr>
        </p:nvSpPr>
        <p:spPr>
          <a:xfrm>
            <a:off x="457200" y="1628775"/>
            <a:ext cx="4043363" cy="4752975"/>
          </a:xfrm>
        </p:spPr>
        <p:txBody>
          <a:bodyPr/>
          <a:lstStyle/>
          <a:p>
            <a:r>
              <a:rPr lang="en-GB" altLang="en-US" sz="2400"/>
              <a:t>People </a:t>
            </a:r>
            <a:r>
              <a:rPr lang="en-GB" altLang="en-US" sz="2400" i="1"/>
              <a:t>use</a:t>
            </a:r>
            <a:r>
              <a:rPr lang="en-GB" altLang="en-US" sz="2400"/>
              <a:t> static displays of information (what for? how?)</a:t>
            </a:r>
          </a:p>
          <a:p>
            <a:r>
              <a:rPr lang="en-GB" altLang="en-US" sz="2400"/>
              <a:t>Information displays are often important components of interactive systems</a:t>
            </a:r>
          </a:p>
          <a:p>
            <a:r>
              <a:rPr lang="en-GB" altLang="en-US" sz="2400"/>
              <a:t>Many of the same design principles apply</a:t>
            </a:r>
          </a:p>
          <a:p>
            <a:r>
              <a:rPr lang="en-GB" altLang="en-US" sz="2400"/>
              <a:t>Take information design seriously!</a:t>
            </a:r>
          </a:p>
        </p:txBody>
      </p:sp>
      <p:pic>
        <p:nvPicPr>
          <p:cNvPr id="26628" name="Picture 2" descr="C:\Users\Martin Stacey\Documents\My Documents\Teaching\HCI\graphs\Enr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852738"/>
            <a:ext cx="4464050" cy="34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4"/>
          <p:cNvSpPr>
            <a:spLocks noGrp="1"/>
          </p:cNvSpPr>
          <p:nvPr>
            <p:ph type="title"/>
          </p:nvPr>
        </p:nvSpPr>
        <p:spPr/>
        <p:txBody>
          <a:bodyPr/>
          <a:lstStyle/>
          <a:p>
            <a:r>
              <a:rPr lang="en-GB" altLang="en-US"/>
              <a:t>Getting it right</a:t>
            </a:r>
          </a:p>
        </p:txBody>
      </p:sp>
      <p:sp>
        <p:nvSpPr>
          <p:cNvPr id="49155" name="Content Placeholder 5"/>
          <p:cNvSpPr>
            <a:spLocks noGrp="1"/>
          </p:cNvSpPr>
          <p:nvPr>
            <p:ph idx="1"/>
          </p:nvPr>
        </p:nvSpPr>
        <p:spPr/>
        <p:txBody>
          <a:bodyPr/>
          <a:lstStyle/>
          <a:p>
            <a:r>
              <a:rPr lang="en-GB" altLang="en-US"/>
              <a:t>You need to consider</a:t>
            </a:r>
          </a:p>
          <a:p>
            <a:pPr lvl="1"/>
            <a:r>
              <a:rPr lang="en-GB" altLang="en-US"/>
              <a:t>Users</a:t>
            </a:r>
          </a:p>
          <a:p>
            <a:pPr lvl="1"/>
            <a:r>
              <a:rPr lang="en-GB" altLang="en-US"/>
              <a:t>Tasks</a:t>
            </a:r>
          </a:p>
          <a:p>
            <a:pPr lvl="1"/>
            <a:r>
              <a:rPr lang="en-GB" altLang="en-US"/>
              <a:t>Environments</a:t>
            </a:r>
          </a:p>
          <a:p>
            <a:endParaRPr lang="en-GB" altLang="en-US"/>
          </a:p>
          <a:p>
            <a:pPr lvl="1"/>
            <a:r>
              <a:rPr lang="en-GB" altLang="en-US"/>
              <a:t>General principles of good design</a:t>
            </a:r>
          </a:p>
          <a:p>
            <a:pPr lvl="1"/>
            <a:endParaRPr lang="en-GB" altLang="en-US"/>
          </a:p>
          <a:p>
            <a:pPr lvl="1"/>
            <a:r>
              <a:rPr lang="en-GB" altLang="en-US"/>
              <a:t>Lots of different aspects of usability</a:t>
            </a:r>
          </a:p>
          <a:p>
            <a:pPr lvl="1"/>
            <a:r>
              <a:rPr lang="en-GB" altLang="en-US"/>
              <a:t>Priorities and trade-offs between usability goals</a:t>
            </a:r>
          </a:p>
        </p:txBody>
      </p:sp>
    </p:spTree>
    <p:extLst>
      <p:ext uri="{BB962C8B-B14F-4D97-AF65-F5344CB8AC3E}">
        <p14:creationId xmlns:p14="http://schemas.microsoft.com/office/powerpoint/2010/main" val="209090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GB" altLang="en-US"/>
              <a:t>Usability</a:t>
            </a:r>
          </a:p>
        </p:txBody>
      </p:sp>
      <p:sp>
        <p:nvSpPr>
          <p:cNvPr id="3" name="Content Placeholder 2"/>
          <p:cNvSpPr>
            <a:spLocks noGrp="1"/>
          </p:cNvSpPr>
          <p:nvPr>
            <p:ph idx="1"/>
          </p:nvPr>
        </p:nvSpPr>
        <p:spPr/>
        <p:txBody>
          <a:bodyPr/>
          <a:lstStyle/>
          <a:p>
            <a:pPr>
              <a:buFont typeface="Wingdings" pitchFamily="2" charset="2"/>
              <a:buNone/>
              <a:defRPr/>
            </a:pPr>
            <a:r>
              <a:rPr lang="en-GB" dirty="0" err="1"/>
              <a:t>Jakob</a:t>
            </a:r>
            <a:r>
              <a:rPr lang="en-GB" dirty="0"/>
              <a:t> Nielsen’s definition</a:t>
            </a:r>
          </a:p>
          <a:p>
            <a:pPr>
              <a:defRPr/>
            </a:pPr>
            <a:r>
              <a:rPr lang="en-GB" i="1" dirty="0"/>
              <a:t>“Usability is defined by </a:t>
            </a:r>
            <a:r>
              <a:rPr lang="en-GB" b="1" i="1" dirty="0"/>
              <a:t>5 quality components</a:t>
            </a:r>
            <a:r>
              <a:rPr lang="en-GB" i="1" dirty="0"/>
              <a:t>:</a:t>
            </a:r>
            <a:endParaRPr lang="en-GB" dirty="0"/>
          </a:p>
          <a:p>
            <a:pPr lvl="1">
              <a:defRPr/>
            </a:pPr>
            <a:r>
              <a:rPr lang="en-GB" sz="2000" b="1" i="1" dirty="0" err="1">
                <a:solidFill>
                  <a:schemeClr val="accent2"/>
                </a:solidFill>
                <a:ea typeface="+mn-ea"/>
                <a:cs typeface="+mn-cs"/>
              </a:rPr>
              <a:t>Learnability</a:t>
            </a:r>
            <a:r>
              <a:rPr lang="en-GB" sz="2000" i="1" dirty="0">
                <a:ea typeface="+mn-ea"/>
                <a:cs typeface="+mn-cs"/>
              </a:rPr>
              <a:t>: How easy is it for users to accomplish basic tasks the first time they encounter the design?</a:t>
            </a:r>
            <a:endParaRPr lang="en-GB" sz="2000" dirty="0">
              <a:ea typeface="+mn-ea"/>
              <a:cs typeface="+mn-cs"/>
            </a:endParaRPr>
          </a:p>
          <a:p>
            <a:pPr lvl="1">
              <a:defRPr/>
            </a:pPr>
            <a:r>
              <a:rPr lang="en-GB" sz="2000" b="1" i="1" dirty="0">
                <a:solidFill>
                  <a:schemeClr val="accent2"/>
                </a:solidFill>
                <a:ea typeface="+mn-ea"/>
                <a:cs typeface="+mn-cs"/>
              </a:rPr>
              <a:t>Efficiency</a:t>
            </a:r>
            <a:r>
              <a:rPr lang="en-GB" sz="2000" i="1" dirty="0">
                <a:ea typeface="+mn-ea"/>
                <a:cs typeface="+mn-cs"/>
              </a:rPr>
              <a:t>: Once users have learned the design, how quickly can they perform tasks?</a:t>
            </a:r>
            <a:endParaRPr lang="en-GB" sz="2000" dirty="0">
              <a:ea typeface="+mn-ea"/>
              <a:cs typeface="+mn-cs"/>
            </a:endParaRPr>
          </a:p>
          <a:p>
            <a:pPr lvl="1">
              <a:defRPr/>
            </a:pPr>
            <a:r>
              <a:rPr lang="en-GB" sz="2000" b="1" i="1" dirty="0" err="1">
                <a:solidFill>
                  <a:schemeClr val="accent2"/>
                </a:solidFill>
                <a:ea typeface="+mn-ea"/>
                <a:cs typeface="+mn-cs"/>
              </a:rPr>
              <a:t>Memorability</a:t>
            </a:r>
            <a:r>
              <a:rPr lang="en-GB" sz="2000" i="1" dirty="0">
                <a:ea typeface="+mn-ea"/>
                <a:cs typeface="+mn-cs"/>
              </a:rPr>
              <a:t>: When users return to the design after a period of not using it, how easily can they </a:t>
            </a:r>
            <a:r>
              <a:rPr lang="en-GB" sz="2000" i="1" dirty="0" err="1">
                <a:ea typeface="+mn-ea"/>
                <a:cs typeface="+mn-cs"/>
              </a:rPr>
              <a:t>reestablish</a:t>
            </a:r>
            <a:r>
              <a:rPr lang="en-GB" sz="2000" i="1" dirty="0">
                <a:ea typeface="+mn-ea"/>
                <a:cs typeface="+mn-cs"/>
              </a:rPr>
              <a:t> proficiency?</a:t>
            </a:r>
            <a:endParaRPr lang="en-GB" sz="2000" dirty="0">
              <a:ea typeface="+mn-ea"/>
              <a:cs typeface="+mn-cs"/>
            </a:endParaRPr>
          </a:p>
          <a:p>
            <a:pPr lvl="1">
              <a:defRPr/>
            </a:pPr>
            <a:r>
              <a:rPr lang="en-GB" sz="2000" b="1" i="1" dirty="0">
                <a:solidFill>
                  <a:schemeClr val="accent2"/>
                </a:solidFill>
                <a:ea typeface="+mn-ea"/>
                <a:cs typeface="+mn-cs"/>
              </a:rPr>
              <a:t>Errors</a:t>
            </a:r>
            <a:r>
              <a:rPr lang="en-GB" sz="2000" i="1" dirty="0">
                <a:ea typeface="+mn-ea"/>
                <a:cs typeface="+mn-cs"/>
              </a:rPr>
              <a:t>: How many errors do users make, how severe are these errors, and how easily can they recover from the errors?</a:t>
            </a:r>
            <a:endParaRPr lang="en-GB" sz="2000" dirty="0">
              <a:ea typeface="+mn-ea"/>
              <a:cs typeface="+mn-cs"/>
            </a:endParaRPr>
          </a:p>
          <a:p>
            <a:pPr lvl="1">
              <a:defRPr/>
            </a:pPr>
            <a:r>
              <a:rPr lang="en-GB" sz="2000" b="1" i="1" dirty="0">
                <a:solidFill>
                  <a:schemeClr val="accent2"/>
                </a:solidFill>
                <a:ea typeface="+mn-ea"/>
                <a:cs typeface="+mn-cs"/>
              </a:rPr>
              <a:t>Satisfaction</a:t>
            </a:r>
            <a:r>
              <a:rPr lang="en-GB" sz="2000" i="1" dirty="0">
                <a:ea typeface="+mn-ea"/>
                <a:cs typeface="+mn-cs"/>
              </a:rPr>
              <a:t>: How pleasant is it to use the design?”</a:t>
            </a:r>
          </a:p>
          <a:p>
            <a:pPr lvl="1">
              <a:defRPr/>
            </a:pPr>
            <a:endParaRPr lang="en-GB" sz="2000" i="1" dirty="0">
              <a:ea typeface="+mn-ea"/>
              <a:cs typeface="+mn-cs"/>
            </a:endParaRPr>
          </a:p>
          <a:p>
            <a:pPr lvl="1">
              <a:buFont typeface="Wingdings" pitchFamily="2" charset="2"/>
              <a:buNone/>
              <a:defRPr/>
            </a:pPr>
            <a:r>
              <a:rPr lang="en-GB" sz="1800" dirty="0">
                <a:ea typeface="+mn-ea"/>
                <a:cs typeface="+mn-cs"/>
              </a:rPr>
              <a:t>http://www.nngroup.com/articles/usability-101-introduction-to-usability/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GB" altLang="en-US"/>
              <a:t>User Experience (UX)</a:t>
            </a:r>
          </a:p>
        </p:txBody>
      </p:sp>
      <p:sp>
        <p:nvSpPr>
          <p:cNvPr id="34819" name="Content Placeholder 2"/>
          <p:cNvSpPr>
            <a:spLocks noGrp="1"/>
          </p:cNvSpPr>
          <p:nvPr>
            <p:ph idx="1"/>
          </p:nvPr>
        </p:nvSpPr>
        <p:spPr/>
        <p:txBody>
          <a:bodyPr/>
          <a:lstStyle/>
          <a:p>
            <a:pPr eaLnBrk="1" hangingPunct="1"/>
            <a:r>
              <a:rPr lang="en-GB" altLang="en-US"/>
              <a:t>Not just user interface design....</a:t>
            </a:r>
          </a:p>
          <a:p>
            <a:pPr eaLnBrk="1" hangingPunct="1"/>
            <a:r>
              <a:rPr lang="en-GB" altLang="en-US"/>
              <a:t>Usability is central</a:t>
            </a:r>
          </a:p>
          <a:p>
            <a:pPr eaLnBrk="1" hangingPunct="1"/>
            <a:r>
              <a:rPr lang="en-GB" altLang="en-US"/>
              <a:t>But more to it than having a </a:t>
            </a:r>
            <a:r>
              <a:rPr lang="en-GB" altLang="en-US" i="1"/>
              <a:t>usable</a:t>
            </a:r>
            <a:r>
              <a:rPr lang="en-GB" altLang="en-US"/>
              <a:t> system: all aspects of what it’s like to interact with the system</a:t>
            </a:r>
          </a:p>
          <a:p>
            <a:pPr eaLnBrk="1" hangingPunct="1"/>
            <a:endParaRPr lang="en-GB" altLang="en-US"/>
          </a:p>
          <a:p>
            <a:pPr eaLnBrk="1" hangingPunct="1"/>
            <a:r>
              <a:rPr lang="en-GB" altLang="en-US"/>
              <a:t>Don Norman’s definition</a:t>
            </a:r>
          </a:p>
          <a:p>
            <a:pPr eaLnBrk="1" hangingPunct="1">
              <a:buFont typeface="Wingdings" pitchFamily="2" charset="2"/>
              <a:buNone/>
            </a:pPr>
            <a:r>
              <a:rPr lang="en-US" altLang="en-US"/>
              <a:t>	</a:t>
            </a:r>
            <a:r>
              <a:rPr lang="en-US" altLang="en-US" sz="1800"/>
              <a:t>"User experience" encompasses all aspects of the end-user's interaction with the company, its services, and its products. The first requirement for an exemplary user experience is to meet the exact needs of the customer, without fuss or bother. Next comes simplicity and elegance that produce products that are a joy to own, a joy to use. True user experience goes far beyond giving customers what they say they want, or providing checklist features. </a:t>
            </a:r>
            <a:endParaRPr lang="en-GB" alt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GB" altLang="en-US"/>
              <a:t>Aspects of user experience</a:t>
            </a:r>
            <a:endParaRPr lang="en-US" altLang="en-US"/>
          </a:p>
        </p:txBody>
      </p:sp>
      <p:sp>
        <p:nvSpPr>
          <p:cNvPr id="19459" name="Content Placeholder 2"/>
          <p:cNvSpPr>
            <a:spLocks noGrp="1"/>
          </p:cNvSpPr>
          <p:nvPr>
            <p:ph sz="half" idx="1"/>
          </p:nvPr>
        </p:nvSpPr>
        <p:spPr>
          <a:xfrm>
            <a:off x="457200" y="1628775"/>
            <a:ext cx="5043488" cy="4752975"/>
          </a:xfrm>
        </p:spPr>
        <p:txBody>
          <a:bodyPr/>
          <a:lstStyle/>
          <a:p>
            <a:pPr eaLnBrk="1" hangingPunct="1"/>
            <a:r>
              <a:rPr lang="en-GB" altLang="en-US"/>
              <a:t>Peter Morville’s honeycomb</a:t>
            </a:r>
          </a:p>
          <a:p>
            <a:pPr lvl="1" eaLnBrk="1" hangingPunct="1"/>
            <a:r>
              <a:rPr lang="en-GB" altLang="en-US">
                <a:solidFill>
                  <a:schemeClr val="accent2"/>
                </a:solidFill>
              </a:rPr>
              <a:t>Valuable </a:t>
            </a:r>
          </a:p>
          <a:p>
            <a:pPr lvl="1" eaLnBrk="1" hangingPunct="1"/>
            <a:r>
              <a:rPr lang="en-GB" altLang="en-US">
                <a:solidFill>
                  <a:schemeClr val="accent2"/>
                </a:solidFill>
              </a:rPr>
              <a:t>Useful</a:t>
            </a:r>
          </a:p>
          <a:p>
            <a:pPr lvl="1" eaLnBrk="1" hangingPunct="1"/>
            <a:r>
              <a:rPr lang="en-GB" altLang="en-US">
                <a:solidFill>
                  <a:schemeClr val="accent2"/>
                </a:solidFill>
              </a:rPr>
              <a:t>Usable</a:t>
            </a:r>
          </a:p>
          <a:p>
            <a:pPr lvl="1" eaLnBrk="1" hangingPunct="1"/>
            <a:r>
              <a:rPr lang="en-GB" altLang="en-US">
                <a:solidFill>
                  <a:schemeClr val="accent2"/>
                </a:solidFill>
              </a:rPr>
              <a:t>Findable</a:t>
            </a:r>
          </a:p>
          <a:p>
            <a:pPr lvl="1" eaLnBrk="1" hangingPunct="1"/>
            <a:r>
              <a:rPr lang="en-GB" altLang="en-US">
                <a:solidFill>
                  <a:schemeClr val="accent2"/>
                </a:solidFill>
              </a:rPr>
              <a:t>Desirable</a:t>
            </a:r>
          </a:p>
          <a:p>
            <a:pPr lvl="1" eaLnBrk="1" hangingPunct="1"/>
            <a:r>
              <a:rPr lang="en-GB" altLang="en-US">
                <a:solidFill>
                  <a:schemeClr val="accent2"/>
                </a:solidFill>
              </a:rPr>
              <a:t>Accessible</a:t>
            </a:r>
          </a:p>
          <a:p>
            <a:pPr lvl="1" eaLnBrk="1" hangingPunct="1"/>
            <a:r>
              <a:rPr lang="en-GB" altLang="en-US">
                <a:solidFill>
                  <a:schemeClr val="accent2"/>
                </a:solidFill>
              </a:rPr>
              <a:t>Credible</a:t>
            </a:r>
          </a:p>
          <a:p>
            <a:pPr eaLnBrk="1" hangingPunct="1"/>
            <a:r>
              <a:rPr lang="en-GB" altLang="en-US"/>
              <a:t>What are your priorities?</a:t>
            </a:r>
          </a:p>
          <a:p>
            <a:pPr eaLnBrk="1" hangingPunct="1"/>
            <a:r>
              <a:rPr lang="en-GB" altLang="en-US"/>
              <a:t>All these interact</a:t>
            </a:r>
            <a:endParaRPr lang="en-US" altLang="en-US"/>
          </a:p>
        </p:txBody>
      </p:sp>
      <p:pic>
        <p:nvPicPr>
          <p:cNvPr id="19460" name="Picture 3"/>
          <p:cNvPicPr>
            <a:picLocks noGrp="1" noChangeAspect="1" noChangeArrowheads="1"/>
          </p:cNvPicPr>
          <p:nvPr>
            <p:ph sz="half" idx="2"/>
          </p:nvPr>
        </p:nvPicPr>
        <p:blipFill>
          <a:blip r:embed="rId2" cstate="print"/>
          <a:srcRect/>
          <a:stretch>
            <a:fillRect/>
          </a:stretch>
        </p:blipFill>
        <p:spPr>
          <a:xfrm>
            <a:off x="5002213" y="2071688"/>
            <a:ext cx="4141787" cy="4141787"/>
          </a:xfr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GB" altLang="en-US"/>
              <a:t>Acknowledgements</a:t>
            </a:r>
          </a:p>
        </p:txBody>
      </p:sp>
      <p:sp>
        <p:nvSpPr>
          <p:cNvPr id="18435" name="Content Placeholder 2"/>
          <p:cNvSpPr>
            <a:spLocks noGrp="1"/>
          </p:cNvSpPr>
          <p:nvPr>
            <p:ph idx="1"/>
          </p:nvPr>
        </p:nvSpPr>
        <p:spPr/>
        <p:txBody>
          <a:bodyPr/>
          <a:lstStyle/>
          <a:p>
            <a:pPr eaLnBrk="1" hangingPunct="1"/>
            <a:r>
              <a:rPr lang="en-GB" altLang="en-US" dirty="0"/>
              <a:t>Some slides originated in </a:t>
            </a:r>
          </a:p>
          <a:p>
            <a:pPr lvl="1" eaLnBrk="1" hangingPunct="1"/>
            <a:r>
              <a:rPr lang="en-GB" altLang="en-US" dirty="0"/>
              <a:t>Lectures developed by Howell </a:t>
            </a:r>
            <a:r>
              <a:rPr lang="en-GB" altLang="en-US" dirty="0" err="1"/>
              <a:t>Istance</a:t>
            </a:r>
            <a:endParaRPr lang="en-GB" altLang="en-US" dirty="0"/>
          </a:p>
          <a:p>
            <a:pPr lvl="1" eaLnBrk="1" hangingPunct="1"/>
            <a:r>
              <a:rPr lang="en-GB" altLang="en-US" dirty="0"/>
              <a:t>Lectures developed by John Burns</a:t>
            </a:r>
          </a:p>
          <a:p>
            <a:pPr lvl="1" eaLnBrk="1" hangingPunct="1"/>
            <a:r>
              <a:rPr lang="en-GB" altLang="en-US" dirty="0"/>
              <a:t>Supporting PowerPoint materials for </a:t>
            </a:r>
            <a:r>
              <a:rPr lang="en-GB" altLang="en-US" i="1" dirty="0"/>
              <a:t>Interaction Design </a:t>
            </a:r>
            <a:r>
              <a:rPr lang="en-GB" altLang="en-US" dirty="0"/>
              <a:t>by Sharp, </a:t>
            </a:r>
            <a:r>
              <a:rPr lang="en-GB" altLang="en-US" dirty="0" err="1"/>
              <a:t>Preece</a:t>
            </a:r>
            <a:r>
              <a:rPr lang="en-GB" altLang="en-US" dirty="0"/>
              <a:t> and Rogers</a:t>
            </a:r>
          </a:p>
          <a:p>
            <a:pPr eaLnBrk="1" hangingPunct="1"/>
            <a:r>
              <a:rPr lang="en-GB" altLang="en-US" dirty="0"/>
              <a:t>Examples of bad designs courtesy of </a:t>
            </a:r>
            <a:r>
              <a:rPr lang="en-GB" altLang="en-US" i="1" dirty="0"/>
              <a:t>www.baddesigns.com</a:t>
            </a:r>
          </a:p>
          <a:p>
            <a:pPr eaLnBrk="1" hangingPunct="1"/>
            <a:endParaRPr lang="en-GB"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Service Design</a:t>
            </a:r>
          </a:p>
        </p:txBody>
      </p:sp>
      <p:sp>
        <p:nvSpPr>
          <p:cNvPr id="6" name="Content Placeholder 5"/>
          <p:cNvSpPr>
            <a:spLocks noGrp="1"/>
          </p:cNvSpPr>
          <p:nvPr>
            <p:ph idx="1"/>
          </p:nvPr>
        </p:nvSpPr>
        <p:spPr/>
        <p:txBody>
          <a:bodyPr/>
          <a:lstStyle/>
          <a:p>
            <a:r>
              <a:rPr lang="en-GB" dirty="0"/>
              <a:t>Designing whole of customer/client/user interaction with organization, as an integrated whole</a:t>
            </a:r>
          </a:p>
          <a:p>
            <a:pPr lvl="1"/>
            <a:r>
              <a:rPr lang="en-GB" dirty="0"/>
              <a:t>Across services and client needs</a:t>
            </a:r>
          </a:p>
          <a:p>
            <a:pPr lvl="2"/>
            <a:r>
              <a:rPr lang="en-GB" dirty="0"/>
              <a:t>Buying, advice, problem handling, information seeking, etc</a:t>
            </a:r>
          </a:p>
          <a:p>
            <a:pPr lvl="1"/>
            <a:r>
              <a:rPr lang="en-GB" dirty="0"/>
              <a:t>Across modes</a:t>
            </a:r>
          </a:p>
          <a:p>
            <a:pPr lvl="2"/>
            <a:r>
              <a:rPr lang="en-GB" dirty="0"/>
              <a:t>In person, by phone, web on </a:t>
            </a:r>
            <a:r>
              <a:rPr lang="en-GB" dirty="0" err="1"/>
              <a:t>smartphone</a:t>
            </a:r>
            <a:r>
              <a:rPr lang="en-GB" dirty="0"/>
              <a:t>, web on desktop, by letter, etc</a:t>
            </a:r>
          </a:p>
          <a:p>
            <a:pPr lvl="1"/>
            <a:r>
              <a:rPr lang="en-GB" dirty="0"/>
              <a:t>Across contributors</a:t>
            </a:r>
          </a:p>
          <a:p>
            <a:pPr lvl="2"/>
            <a:r>
              <a:rPr lang="en-GB" dirty="0"/>
              <a:t>People, computer systems, paper, physical environments</a:t>
            </a:r>
          </a:p>
          <a:p>
            <a:endParaRPr lang="en-GB" dirty="0"/>
          </a:p>
          <a:p>
            <a:endParaRPr lang="en-GB" dirty="0"/>
          </a:p>
          <a:p>
            <a:r>
              <a:rPr lang="en-GB" dirty="0"/>
              <a:t>Service design is now a recognised design discipline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5"/>
          <p:cNvSpPr>
            <a:spLocks noGrp="1"/>
          </p:cNvSpPr>
          <p:nvPr>
            <p:ph type="title"/>
          </p:nvPr>
        </p:nvSpPr>
        <p:spPr/>
        <p:txBody>
          <a:bodyPr/>
          <a:lstStyle/>
          <a:p>
            <a:r>
              <a:rPr lang="en-GB" altLang="en-US"/>
              <a:t>Service design</a:t>
            </a:r>
            <a:endParaRPr lang="en-US" altLang="en-US"/>
          </a:p>
        </p:txBody>
      </p:sp>
      <p:sp>
        <p:nvSpPr>
          <p:cNvPr id="23555" name="Content Placeholder 6"/>
          <p:cNvSpPr>
            <a:spLocks noGrp="1"/>
          </p:cNvSpPr>
          <p:nvPr>
            <p:ph idx="1"/>
          </p:nvPr>
        </p:nvSpPr>
        <p:spPr/>
        <p:txBody>
          <a:bodyPr/>
          <a:lstStyle/>
          <a:p>
            <a:pPr marL="0" indent="0">
              <a:buFont typeface="Wingdings" pitchFamily="2" charset="2"/>
              <a:buNone/>
              <a:defRPr/>
            </a:pPr>
            <a:r>
              <a:rPr lang="en-GB" altLang="en-US" dirty="0"/>
              <a:t> </a:t>
            </a:r>
            <a:r>
              <a:rPr lang="en-GB" altLang="en-US" sz="4000" dirty="0"/>
              <a:t>Think big!</a:t>
            </a:r>
          </a:p>
          <a:p>
            <a:pPr>
              <a:defRPr/>
            </a:pPr>
            <a:endParaRPr lang="en-GB" altLang="en-US" dirty="0"/>
          </a:p>
          <a:p>
            <a:pPr>
              <a:defRPr/>
            </a:pPr>
            <a:r>
              <a:rPr lang="en-GB" altLang="en-US" dirty="0"/>
              <a:t>Think about the </a:t>
            </a:r>
            <a:r>
              <a:rPr lang="en-GB" altLang="en-US" dirty="0">
                <a:solidFill>
                  <a:schemeClr val="accent2"/>
                </a:solidFill>
              </a:rPr>
              <a:t>whole of the user’s interaction with the organization</a:t>
            </a:r>
          </a:p>
          <a:p>
            <a:pPr>
              <a:defRPr/>
            </a:pPr>
            <a:r>
              <a:rPr lang="en-GB" altLang="en-US" dirty="0"/>
              <a:t>If your organization is providing a service, design the entire service, including problem handling</a:t>
            </a:r>
          </a:p>
          <a:p>
            <a:pPr>
              <a:defRPr/>
            </a:pPr>
            <a:r>
              <a:rPr lang="en-GB" altLang="en-US" dirty="0"/>
              <a:t>Also...</a:t>
            </a:r>
          </a:p>
          <a:p>
            <a:pPr>
              <a:defRPr/>
            </a:pPr>
            <a:r>
              <a:rPr lang="en-GB" altLang="en-US" dirty="0"/>
              <a:t>If you are designing people’s jobs, think about what your design choices entail for them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GB" altLang="en-US" dirty="0"/>
              <a:t>Evaluation</a:t>
            </a:r>
          </a:p>
        </p:txBody>
      </p:sp>
      <p:sp>
        <p:nvSpPr>
          <p:cNvPr id="23555" name="Content Placeholder 2"/>
          <p:cNvSpPr>
            <a:spLocks noGrp="1"/>
          </p:cNvSpPr>
          <p:nvPr>
            <p:ph idx="1"/>
          </p:nvPr>
        </p:nvSpPr>
        <p:spPr/>
        <p:txBody>
          <a:bodyPr/>
          <a:lstStyle/>
          <a:p>
            <a:pPr eaLnBrk="1" hangingPunct="1"/>
            <a:r>
              <a:rPr lang="en-GB" altLang="en-US" dirty="0"/>
              <a:t>Designing usable systems is hard</a:t>
            </a:r>
          </a:p>
          <a:p>
            <a:pPr lvl="1" eaLnBrk="1" hangingPunct="1"/>
            <a:r>
              <a:rPr lang="en-GB" altLang="en-US" dirty="0"/>
              <a:t>User interfaces likely to have lots of mistakes</a:t>
            </a:r>
          </a:p>
          <a:p>
            <a:pPr lvl="1" eaLnBrk="1" hangingPunct="1"/>
            <a:r>
              <a:rPr lang="en-GB" altLang="en-US" dirty="0"/>
              <a:t>Spotting the mistakes is hard</a:t>
            </a:r>
          </a:p>
          <a:p>
            <a:pPr eaLnBrk="1" hangingPunct="1"/>
            <a:endParaRPr lang="en-GB" altLang="en-US" dirty="0"/>
          </a:p>
          <a:p>
            <a:pPr eaLnBrk="1" hangingPunct="1"/>
            <a:r>
              <a:rPr lang="en-GB" altLang="en-US" dirty="0"/>
              <a:t>So, we need to </a:t>
            </a:r>
            <a:r>
              <a:rPr lang="en-GB" altLang="en-US" i="1" dirty="0"/>
              <a:t>evaluate</a:t>
            </a:r>
            <a:r>
              <a:rPr lang="en-GB" altLang="en-US" dirty="0"/>
              <a:t> prototypes and running systems</a:t>
            </a:r>
          </a:p>
          <a:p>
            <a:pPr lvl="1" eaLnBrk="1" hangingPunct="1"/>
            <a:r>
              <a:rPr lang="en-GB" altLang="en-US" dirty="0"/>
              <a:t>How well do they work?</a:t>
            </a:r>
          </a:p>
          <a:p>
            <a:pPr lvl="1" eaLnBrk="1" hangingPunct="1"/>
            <a:r>
              <a:rPr lang="en-GB" altLang="en-US" dirty="0"/>
              <a:t>Do they have unexpected usability problems?</a:t>
            </a:r>
          </a:p>
          <a:p>
            <a:pPr lvl="1" eaLnBrk="1" hangingPunct="1"/>
            <a:r>
              <a:rPr lang="en-GB" altLang="en-US" dirty="0"/>
              <a:t>Do they reveal additional user requirements?</a:t>
            </a:r>
          </a:p>
          <a:p>
            <a:pPr lvl="1" eaLnBrk="1" hangingPunct="1"/>
            <a:r>
              <a:rPr lang="en-GB" altLang="en-US" dirty="0"/>
              <a:t>Do they create new possibilities?</a:t>
            </a:r>
          </a:p>
          <a:p>
            <a:pPr lvl="1" eaLnBrk="1" hangingPunct="1"/>
            <a:endParaRPr lang="en-GB" altLang="en-US" dirty="0"/>
          </a:p>
          <a:p>
            <a:pPr eaLnBrk="1" hangingPunct="1"/>
            <a:r>
              <a:rPr lang="en-GB" altLang="en-US" dirty="0"/>
              <a:t>Evaluation is essential part of development process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555">
                                            <p:txEl>
                                              <p:pRg st="4" end="4"/>
                                            </p:txEl>
                                          </p:spTgt>
                                        </p:tgtEl>
                                        <p:attrNameLst>
                                          <p:attrName>style.visibility</p:attrName>
                                        </p:attrNameLst>
                                      </p:cBhvr>
                                      <p:to>
                                        <p:strVal val="visible"/>
                                      </p:to>
                                    </p:set>
                                    <p:anim calcmode="lin" valueType="num">
                                      <p:cBhvr additive="base">
                                        <p:cTn id="7" dur="500" fill="hold"/>
                                        <p:tgtEl>
                                          <p:spTgt spid="23555">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555">
                                            <p:txEl>
                                              <p:pRg st="4" end="4"/>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3555">
                                            <p:txEl>
                                              <p:pRg st="5" end="5"/>
                                            </p:txEl>
                                          </p:spTgt>
                                        </p:tgtEl>
                                        <p:attrNameLst>
                                          <p:attrName>style.visibility</p:attrName>
                                        </p:attrNameLst>
                                      </p:cBhvr>
                                      <p:to>
                                        <p:strVal val="visible"/>
                                      </p:to>
                                    </p:set>
                                    <p:anim calcmode="lin" valueType="num">
                                      <p:cBhvr additive="base">
                                        <p:cTn id="11" dur="500" fill="hold"/>
                                        <p:tgtEl>
                                          <p:spTgt spid="23555">
                                            <p:txEl>
                                              <p:pRg st="5" end="5"/>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3555">
                                            <p:txEl>
                                              <p:pRg st="5" end="5"/>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3555">
                                            <p:txEl>
                                              <p:pRg st="6" end="6"/>
                                            </p:txEl>
                                          </p:spTgt>
                                        </p:tgtEl>
                                        <p:attrNameLst>
                                          <p:attrName>style.visibility</p:attrName>
                                        </p:attrNameLst>
                                      </p:cBhvr>
                                      <p:to>
                                        <p:strVal val="visible"/>
                                      </p:to>
                                    </p:set>
                                    <p:anim calcmode="lin" valueType="num">
                                      <p:cBhvr additive="base">
                                        <p:cTn id="15" dur="500" fill="hold"/>
                                        <p:tgtEl>
                                          <p:spTgt spid="23555">
                                            <p:txEl>
                                              <p:pRg st="6" end="6"/>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555">
                                            <p:txEl>
                                              <p:pRg st="6" end="6"/>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3555">
                                            <p:txEl>
                                              <p:pRg st="7" end="7"/>
                                            </p:txEl>
                                          </p:spTgt>
                                        </p:tgtEl>
                                        <p:attrNameLst>
                                          <p:attrName>style.visibility</p:attrName>
                                        </p:attrNameLst>
                                      </p:cBhvr>
                                      <p:to>
                                        <p:strVal val="visible"/>
                                      </p:to>
                                    </p:set>
                                    <p:anim calcmode="lin" valueType="num">
                                      <p:cBhvr additive="base">
                                        <p:cTn id="19" dur="500" fill="hold"/>
                                        <p:tgtEl>
                                          <p:spTgt spid="23555">
                                            <p:txEl>
                                              <p:pRg st="7" end="7"/>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555">
                                            <p:txEl>
                                              <p:pRg st="7" end="7"/>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3555">
                                            <p:txEl>
                                              <p:pRg st="8" end="8"/>
                                            </p:txEl>
                                          </p:spTgt>
                                        </p:tgtEl>
                                        <p:attrNameLst>
                                          <p:attrName>style.visibility</p:attrName>
                                        </p:attrNameLst>
                                      </p:cBhvr>
                                      <p:to>
                                        <p:strVal val="visible"/>
                                      </p:to>
                                    </p:set>
                                    <p:anim calcmode="lin" valueType="num">
                                      <p:cBhvr additive="base">
                                        <p:cTn id="23" dur="500" fill="hold"/>
                                        <p:tgtEl>
                                          <p:spTgt spid="23555">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555">
                                            <p:txEl>
                                              <p:pRg st="8" end="8"/>
                                            </p:txEl>
                                          </p:spTgt>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3555">
                                            <p:txEl>
                                              <p:pRg st="10" end="10"/>
                                            </p:txEl>
                                          </p:spTgt>
                                        </p:tgtEl>
                                        <p:attrNameLst>
                                          <p:attrName>style.visibility</p:attrName>
                                        </p:attrNameLst>
                                      </p:cBhvr>
                                      <p:to>
                                        <p:strVal val="visible"/>
                                      </p:to>
                                    </p:set>
                                    <p:anim calcmode="lin" valueType="num">
                                      <p:cBhvr additive="base">
                                        <p:cTn id="27" dur="500" fill="hold"/>
                                        <p:tgtEl>
                                          <p:spTgt spid="23555">
                                            <p:txEl>
                                              <p:pRg st="10" end="1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55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GB" altLang="en-US"/>
              <a:t>If you get it wrong...</a:t>
            </a:r>
          </a:p>
        </p:txBody>
      </p:sp>
      <p:sp>
        <p:nvSpPr>
          <p:cNvPr id="35843" name="Content Placeholder 2"/>
          <p:cNvSpPr>
            <a:spLocks noGrp="1"/>
          </p:cNvSpPr>
          <p:nvPr>
            <p:ph idx="1"/>
          </p:nvPr>
        </p:nvSpPr>
        <p:spPr/>
        <p:txBody>
          <a:bodyPr/>
          <a:lstStyle/>
          <a:p>
            <a:r>
              <a:rPr lang="en-GB" altLang="en-US"/>
              <a:t>System that may ‘work’ but be</a:t>
            </a:r>
          </a:p>
          <a:p>
            <a:pPr lvl="1"/>
            <a:r>
              <a:rPr lang="en-GB" altLang="en-US"/>
              <a:t>Slow</a:t>
            </a:r>
          </a:p>
          <a:p>
            <a:pPr lvl="1"/>
            <a:r>
              <a:rPr lang="en-GB" altLang="en-US"/>
              <a:t>Difficult to control</a:t>
            </a:r>
          </a:p>
          <a:p>
            <a:pPr lvl="1"/>
            <a:r>
              <a:rPr lang="en-GB" altLang="en-US"/>
              <a:t>Confusing</a:t>
            </a:r>
          </a:p>
          <a:p>
            <a:pPr lvl="1"/>
            <a:r>
              <a:rPr lang="en-GB" altLang="en-US"/>
              <a:t>Induce lots of mistakes</a:t>
            </a:r>
          </a:p>
          <a:p>
            <a:pPr lvl="1"/>
            <a:r>
              <a:rPr lang="en-GB" altLang="en-US"/>
              <a:t>Dangerous</a:t>
            </a:r>
          </a:p>
          <a:p>
            <a:pPr lvl="1"/>
            <a:r>
              <a:rPr lang="en-GB" altLang="en-US"/>
              <a:t>Frustrating</a:t>
            </a:r>
          </a:p>
          <a:p>
            <a:pPr lvl="1"/>
            <a:r>
              <a:rPr lang="en-GB" altLang="en-US"/>
              <a:t>...</a:t>
            </a:r>
          </a:p>
          <a:p>
            <a:pPr lvl="1"/>
            <a:r>
              <a:rPr lang="en-GB" altLang="en-US"/>
              <a:t>Not usable by real people in practice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altLang="en-US"/>
              <a:t>Reading</a:t>
            </a:r>
          </a:p>
        </p:txBody>
      </p:sp>
      <p:sp>
        <p:nvSpPr>
          <p:cNvPr id="46083" name="Content Placeholder 2"/>
          <p:cNvSpPr>
            <a:spLocks noGrp="1"/>
          </p:cNvSpPr>
          <p:nvPr>
            <p:ph idx="1"/>
          </p:nvPr>
        </p:nvSpPr>
        <p:spPr/>
        <p:txBody>
          <a:bodyPr/>
          <a:lstStyle/>
          <a:p>
            <a:r>
              <a:rPr lang="en-GB" altLang="en-US" dirty="0">
                <a:solidFill>
                  <a:schemeClr val="accent2"/>
                </a:solidFill>
              </a:rPr>
              <a:t>Chapter 1 </a:t>
            </a:r>
            <a:r>
              <a:rPr lang="en-GB" altLang="en-US" dirty="0"/>
              <a:t>of Rogers, Sharp, </a:t>
            </a:r>
            <a:r>
              <a:rPr lang="en-GB" altLang="en-US" dirty="0" err="1"/>
              <a:t>Preece</a:t>
            </a:r>
            <a:r>
              <a:rPr lang="en-GB" altLang="en-US" dirty="0"/>
              <a:t>, </a:t>
            </a:r>
            <a:r>
              <a:rPr lang="en-GB" altLang="en-US" i="1" dirty="0"/>
              <a:t>Interaction Design</a:t>
            </a:r>
          </a:p>
          <a:p>
            <a:endParaRPr lang="en-GB" altLang="en-US" dirty="0"/>
          </a:p>
          <a:p>
            <a:r>
              <a:rPr lang="en-GB" altLang="en-US" dirty="0"/>
              <a:t>Martin Stacey’s incomplete list of usability factors         (on Blackboard)</a:t>
            </a:r>
          </a:p>
        </p:txBody>
      </p:sp>
      <p:pic>
        <p:nvPicPr>
          <p:cNvPr id="5" name="Picture 4">
            <a:extLst>
              <a:ext uri="{FF2B5EF4-FFF2-40B4-BE49-F238E27FC236}">
                <a16:creationId xmlns:a16="http://schemas.microsoft.com/office/drawing/2014/main" id="{F8A443F0-9144-45BF-A91D-90EE6BDF7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3840725"/>
            <a:ext cx="2350790" cy="29532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altLang="en-US" dirty="0"/>
              <a:t>Our preferred HCI textbook</a:t>
            </a:r>
          </a:p>
        </p:txBody>
      </p:sp>
      <p:sp>
        <p:nvSpPr>
          <p:cNvPr id="9219" name="Content Placeholder 2"/>
          <p:cNvSpPr>
            <a:spLocks noGrp="1"/>
          </p:cNvSpPr>
          <p:nvPr>
            <p:ph sz="half" idx="1"/>
          </p:nvPr>
        </p:nvSpPr>
        <p:spPr/>
        <p:txBody>
          <a:bodyPr/>
          <a:lstStyle/>
          <a:p>
            <a:pPr marL="0" indent="0">
              <a:buNone/>
            </a:pPr>
            <a:r>
              <a:rPr lang="en-GB" altLang="en-US" sz="2400" dirty="0"/>
              <a:t>Yvonne Rogers</a:t>
            </a:r>
          </a:p>
          <a:p>
            <a:pPr marL="0" indent="0">
              <a:buNone/>
            </a:pPr>
            <a:r>
              <a:rPr lang="en-GB" altLang="en-US" sz="2400" dirty="0"/>
              <a:t>Helen Sharp</a:t>
            </a:r>
          </a:p>
          <a:p>
            <a:pPr marL="0" indent="0">
              <a:buNone/>
            </a:pPr>
            <a:r>
              <a:rPr lang="en-GB" altLang="en-US" sz="2400" dirty="0"/>
              <a:t>Jenny </a:t>
            </a:r>
            <a:r>
              <a:rPr lang="en-GB" altLang="en-US" sz="2400" dirty="0" err="1"/>
              <a:t>Preece</a:t>
            </a:r>
            <a:endParaRPr lang="en-GB" altLang="en-US" sz="2400" dirty="0"/>
          </a:p>
          <a:p>
            <a:pPr marL="0" indent="0">
              <a:buFont typeface="Wingdings" pitchFamily="2" charset="2"/>
              <a:buNone/>
            </a:pPr>
            <a:r>
              <a:rPr lang="en-GB" altLang="en-US" sz="2400" b="1" i="1" dirty="0">
                <a:solidFill>
                  <a:schemeClr val="accent6"/>
                </a:solidFill>
              </a:rPr>
              <a:t>Interaction Design, 6th ed</a:t>
            </a:r>
          </a:p>
          <a:p>
            <a:pPr marL="0" indent="0">
              <a:buFont typeface="Wingdings" pitchFamily="2" charset="2"/>
              <a:buNone/>
            </a:pPr>
            <a:r>
              <a:rPr lang="en-GB" altLang="en-US" sz="2400" dirty="0"/>
              <a:t>Wiley, 2023</a:t>
            </a:r>
          </a:p>
          <a:p>
            <a:pPr marL="0" indent="0">
              <a:buNone/>
            </a:pPr>
            <a:r>
              <a:rPr lang="en-GB" altLang="en-US" sz="2400" dirty="0"/>
              <a:t>ISBN </a:t>
            </a:r>
            <a:r>
              <a:rPr lang="en-GB" sz="2400" dirty="0"/>
              <a:t> ‎ 978-1119901099</a:t>
            </a:r>
            <a:endParaRPr lang="en-GB" altLang="en-US" sz="24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4350230"/>
            <a:ext cx="1876425" cy="2438400"/>
          </a:xfrm>
        </p:spPr>
      </p:pic>
      <p:pic>
        <p:nvPicPr>
          <p:cNvPr id="6" name="Picture 5">
            <a:extLst>
              <a:ext uri="{FF2B5EF4-FFF2-40B4-BE49-F238E27FC236}">
                <a16:creationId xmlns:a16="http://schemas.microsoft.com/office/drawing/2014/main" id="{57DC880B-29FA-4B69-BDA7-B02169D77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031479"/>
            <a:ext cx="3790950" cy="4762500"/>
          </a:xfrm>
          <a:prstGeom prst="rect">
            <a:avLst/>
          </a:prstGeom>
        </p:spPr>
      </p:pic>
      <p:pic>
        <p:nvPicPr>
          <p:cNvPr id="7" name="Picture 6">
            <a:extLst>
              <a:ext uri="{FF2B5EF4-FFF2-40B4-BE49-F238E27FC236}">
                <a16:creationId xmlns:a16="http://schemas.microsoft.com/office/drawing/2014/main" id="{E011DDE0-12E9-4554-98A3-D61766F19980}"/>
              </a:ext>
            </a:extLst>
          </p:cNvPr>
          <p:cNvPicPr>
            <a:picLocks noChangeAspect="1"/>
          </p:cNvPicPr>
          <p:nvPr/>
        </p:nvPicPr>
        <p:blipFill>
          <a:blip r:embed="rId4"/>
          <a:stretch>
            <a:fillRect/>
          </a:stretch>
        </p:blipFill>
        <p:spPr>
          <a:xfrm>
            <a:off x="2648876" y="4350230"/>
            <a:ext cx="1950112" cy="2443749"/>
          </a:xfrm>
          <a:prstGeom prst="rect">
            <a:avLst/>
          </a:prstGeom>
        </p:spPr>
      </p:pic>
    </p:spTree>
    <p:extLst>
      <p:ext uri="{BB962C8B-B14F-4D97-AF65-F5344CB8AC3E}">
        <p14:creationId xmlns:p14="http://schemas.microsoft.com/office/powerpoint/2010/main" val="304143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Web Resources</a:t>
            </a:r>
          </a:p>
        </p:txBody>
      </p:sp>
      <p:sp>
        <p:nvSpPr>
          <p:cNvPr id="6" name="Content Placeholder 5"/>
          <p:cNvSpPr>
            <a:spLocks noGrp="1"/>
          </p:cNvSpPr>
          <p:nvPr>
            <p:ph idx="1"/>
          </p:nvPr>
        </p:nvSpPr>
        <p:spPr/>
        <p:txBody>
          <a:bodyPr/>
          <a:lstStyle/>
          <a:p>
            <a:r>
              <a:rPr lang="en-GB" dirty="0"/>
              <a:t>Nielsen Norman Group articles</a:t>
            </a:r>
          </a:p>
          <a:p>
            <a:pPr marL="349250" lvl="1" indent="0">
              <a:buNone/>
            </a:pPr>
            <a:r>
              <a:rPr lang="en-GB" dirty="0">
                <a:hlinkClick r:id="rId2"/>
              </a:rPr>
              <a:t>https://www.nngroup.com/articles/</a:t>
            </a:r>
            <a:endParaRPr lang="en-GB" dirty="0"/>
          </a:p>
          <a:p>
            <a:r>
              <a:rPr lang="en-GB" dirty="0"/>
              <a:t>UX Matters</a:t>
            </a:r>
          </a:p>
          <a:p>
            <a:pPr marL="349250" lvl="1" indent="0">
              <a:buNone/>
            </a:pPr>
            <a:r>
              <a:rPr lang="en-GB" dirty="0">
                <a:hlinkClick r:id="rId3"/>
              </a:rPr>
              <a:t>https://www.uxmatters.com/</a:t>
            </a:r>
            <a:endParaRPr lang="en-GB" dirty="0"/>
          </a:p>
          <a:p>
            <a:r>
              <a:rPr lang="en-GB" dirty="0"/>
              <a:t>Interaction Design Foundation</a:t>
            </a:r>
          </a:p>
          <a:p>
            <a:pPr marL="349250" lvl="1" indent="0">
              <a:buNone/>
            </a:pPr>
            <a:r>
              <a:rPr lang="en-GB" dirty="0">
                <a:hlinkClick r:id="rId4"/>
              </a:rPr>
              <a:t>https://www.interaction-design.org/literature</a:t>
            </a:r>
            <a:endParaRPr lang="en-GB" dirty="0"/>
          </a:p>
          <a:p>
            <a:pPr marL="349250" lvl="1" indent="0">
              <a:buNone/>
            </a:pPr>
            <a:endParaRPr lang="en-GB" dirty="0"/>
          </a:p>
          <a:p>
            <a:endParaRPr lang="en-GB" dirty="0"/>
          </a:p>
        </p:txBody>
      </p:sp>
    </p:spTree>
    <p:extLst>
      <p:ext uri="{BB962C8B-B14F-4D97-AF65-F5344CB8AC3E}">
        <p14:creationId xmlns:p14="http://schemas.microsoft.com/office/powerpoint/2010/main" val="4073740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lstStyle/>
          <a:p>
            <a:pPr eaLnBrk="1" hangingPunct="1"/>
            <a:r>
              <a:rPr lang="en-GB" altLang="en-US" dirty="0"/>
              <a:t>Not the easiest, either</a:t>
            </a:r>
          </a:p>
        </p:txBody>
      </p:sp>
      <p:pic>
        <p:nvPicPr>
          <p:cNvPr id="24579" name="Picture 4" descr="P10109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1844675"/>
            <a:ext cx="8840787"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GB" altLang="en-US" dirty="0"/>
              <a:t>Nor the most standardized</a:t>
            </a:r>
          </a:p>
        </p:txBody>
      </p:sp>
      <p:pic>
        <p:nvPicPr>
          <p:cNvPr id="25603" name="Picture 4" descr="P10109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 y="1989138"/>
            <a:ext cx="77343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7984"/>
            <a:ext cx="9144000" cy="3191256"/>
          </a:xfrm>
          <a:prstGeom prst="rect">
            <a:avLst/>
          </a:prstGeom>
        </p:spPr>
      </p:pic>
      <p:sp>
        <p:nvSpPr>
          <p:cNvPr id="3" name="Title 2"/>
          <p:cNvSpPr>
            <a:spLocks noGrp="1"/>
          </p:cNvSpPr>
          <p:nvPr>
            <p:ph type="title"/>
          </p:nvPr>
        </p:nvSpPr>
        <p:spPr/>
        <p:txBody>
          <a:bodyPr/>
          <a:lstStyle/>
          <a:p>
            <a:r>
              <a:rPr lang="en-GB" dirty="0"/>
              <a:t>Hominid computer interaction</a:t>
            </a:r>
          </a:p>
        </p:txBody>
      </p:sp>
    </p:spTree>
    <p:extLst>
      <p:ext uri="{BB962C8B-B14F-4D97-AF65-F5344CB8AC3E}">
        <p14:creationId xmlns:p14="http://schemas.microsoft.com/office/powerpoint/2010/main" val="26729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7D8F6-73A8-4DE4-8626-671A78AA7273}"/>
              </a:ext>
            </a:extLst>
          </p:cNvPr>
          <p:cNvSpPr>
            <a:spLocks noGrp="1"/>
          </p:cNvSpPr>
          <p:nvPr>
            <p:ph type="title"/>
          </p:nvPr>
        </p:nvSpPr>
        <p:spPr/>
        <p:txBody>
          <a:bodyPr/>
          <a:lstStyle/>
          <a:p>
            <a:r>
              <a:rPr lang="en-GB" dirty="0"/>
              <a:t>Designing as if people mattered</a:t>
            </a:r>
          </a:p>
        </p:txBody>
      </p:sp>
      <p:sp>
        <p:nvSpPr>
          <p:cNvPr id="3" name="Content Placeholder 2">
            <a:extLst>
              <a:ext uri="{FF2B5EF4-FFF2-40B4-BE49-F238E27FC236}">
                <a16:creationId xmlns:a16="http://schemas.microsoft.com/office/drawing/2014/main" id="{4B8EB858-347B-48D8-ABCF-C6C0B311A8E2}"/>
              </a:ext>
            </a:extLst>
          </p:cNvPr>
          <p:cNvSpPr>
            <a:spLocks noGrp="1"/>
          </p:cNvSpPr>
          <p:nvPr>
            <p:ph idx="1"/>
          </p:nvPr>
        </p:nvSpPr>
        <p:spPr/>
        <p:txBody>
          <a:bodyPr/>
          <a:lstStyle/>
          <a:p>
            <a:pPr marL="0" indent="0">
              <a:buNone/>
            </a:pPr>
            <a:r>
              <a:rPr lang="en-GB" i="1" dirty="0">
                <a:solidFill>
                  <a:schemeClr val="accent6"/>
                </a:solidFill>
              </a:rPr>
              <a:t>“</a:t>
            </a:r>
            <a:r>
              <a:rPr lang="en-GB" i="1" dirty="0"/>
              <a:t>We must design for the way people behave, not for how we would wish them to behave.</a:t>
            </a:r>
            <a:r>
              <a:rPr lang="en-GB" i="1" dirty="0">
                <a:solidFill>
                  <a:schemeClr val="accent6"/>
                </a:solidFill>
              </a:rPr>
              <a:t>”</a:t>
            </a:r>
            <a:r>
              <a:rPr lang="en-GB" i="1" dirty="0"/>
              <a:t> </a:t>
            </a:r>
          </a:p>
          <a:p>
            <a:pPr marL="0" indent="0">
              <a:buNone/>
            </a:pPr>
            <a:endParaRPr lang="en-GB" i="1" dirty="0"/>
          </a:p>
          <a:p>
            <a:pPr marL="0" indent="0">
              <a:buNone/>
            </a:pPr>
            <a:r>
              <a:rPr lang="en-GB" i="1" dirty="0"/>
              <a:t>		—</a:t>
            </a:r>
            <a:r>
              <a:rPr lang="en-GB" dirty="0"/>
              <a:t> </a:t>
            </a:r>
            <a:r>
              <a:rPr lang="en-GB" i="1" dirty="0"/>
              <a:t>Donald A. Norman</a:t>
            </a:r>
            <a:endParaRPr lang="en-GB" dirty="0"/>
          </a:p>
        </p:txBody>
      </p:sp>
    </p:spTree>
    <p:extLst>
      <p:ext uri="{BB962C8B-B14F-4D97-AF65-F5344CB8AC3E}">
        <p14:creationId xmlns:p14="http://schemas.microsoft.com/office/powerpoint/2010/main" val="3547539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90938-AECD-43F1-961E-0AF0825096C5}"/>
              </a:ext>
            </a:extLst>
          </p:cNvPr>
          <p:cNvPicPr>
            <a:picLocks noChangeAspect="1"/>
          </p:cNvPicPr>
          <p:nvPr/>
        </p:nvPicPr>
        <p:blipFill>
          <a:blip r:embed="rId2"/>
          <a:stretch>
            <a:fillRect/>
          </a:stretch>
        </p:blipFill>
        <p:spPr>
          <a:xfrm>
            <a:off x="2339752" y="332656"/>
            <a:ext cx="4625630" cy="6165304"/>
          </a:xfrm>
          <a:prstGeom prst="rect">
            <a:avLst/>
          </a:prstGeom>
        </p:spPr>
      </p:pic>
    </p:spTree>
    <p:extLst>
      <p:ext uri="{BB962C8B-B14F-4D97-AF65-F5344CB8AC3E}">
        <p14:creationId xmlns:p14="http://schemas.microsoft.com/office/powerpoint/2010/main" val="3404770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B881-9F71-468F-B62C-1743D4EBE7B7}"/>
              </a:ext>
            </a:extLst>
          </p:cNvPr>
          <p:cNvSpPr>
            <a:spLocks noGrp="1"/>
          </p:cNvSpPr>
          <p:nvPr>
            <p:ph type="title"/>
          </p:nvPr>
        </p:nvSpPr>
        <p:spPr/>
        <p:txBody>
          <a:bodyPr/>
          <a:lstStyle/>
          <a:p>
            <a:r>
              <a:rPr lang="en-GB" dirty="0"/>
              <a:t>Human Computer Interaction</a:t>
            </a:r>
          </a:p>
        </p:txBody>
      </p:sp>
      <p:sp>
        <p:nvSpPr>
          <p:cNvPr id="3" name="Content Placeholder 2">
            <a:extLst>
              <a:ext uri="{FF2B5EF4-FFF2-40B4-BE49-F238E27FC236}">
                <a16:creationId xmlns:a16="http://schemas.microsoft.com/office/drawing/2014/main" id="{FDE83BA9-A200-4CAE-AA41-D98FA739ED09}"/>
              </a:ext>
            </a:extLst>
          </p:cNvPr>
          <p:cNvSpPr>
            <a:spLocks noGrp="1"/>
          </p:cNvSpPr>
          <p:nvPr>
            <p:ph idx="1"/>
          </p:nvPr>
        </p:nvSpPr>
        <p:spPr/>
        <p:txBody>
          <a:bodyPr/>
          <a:lstStyle/>
          <a:p>
            <a:r>
              <a:rPr lang="en-GB" dirty="0"/>
              <a:t>What </a:t>
            </a:r>
            <a:r>
              <a:rPr lang="en-GB" i="1" dirty="0"/>
              <a:t>happens</a:t>
            </a:r>
            <a:r>
              <a:rPr lang="en-GB" dirty="0"/>
              <a:t> when humans interact with computers</a:t>
            </a:r>
          </a:p>
          <a:p>
            <a:endParaRPr lang="en-GB" dirty="0"/>
          </a:p>
          <a:p>
            <a:r>
              <a:rPr lang="en-GB" dirty="0"/>
              <a:t>How can we design </a:t>
            </a:r>
            <a:r>
              <a:rPr lang="en-GB" i="1" dirty="0"/>
              <a:t>usable interactive systems</a:t>
            </a:r>
            <a:r>
              <a:rPr lang="en-GB" dirty="0"/>
              <a:t>?</a:t>
            </a:r>
          </a:p>
          <a:p>
            <a:endParaRPr lang="en-GB" dirty="0"/>
          </a:p>
          <a:p>
            <a:r>
              <a:rPr lang="en-GB" dirty="0"/>
              <a:t>How can we design for a </a:t>
            </a:r>
            <a:r>
              <a:rPr lang="en-GB" i="1" dirty="0"/>
              <a:t>good user experience</a:t>
            </a:r>
            <a:r>
              <a:rPr lang="en-GB" dirty="0"/>
              <a:t>?</a:t>
            </a:r>
          </a:p>
          <a:p>
            <a:pPr lvl="1"/>
            <a:r>
              <a:rPr lang="en-GB" dirty="0"/>
              <a:t>Not just usability</a:t>
            </a:r>
          </a:p>
          <a:p>
            <a:pPr lvl="1"/>
            <a:r>
              <a:rPr lang="en-GB" dirty="0"/>
              <a:t>Not just hardware and software</a:t>
            </a:r>
          </a:p>
        </p:txBody>
      </p:sp>
    </p:spTree>
    <p:extLst>
      <p:ext uri="{BB962C8B-B14F-4D97-AF65-F5344CB8AC3E}">
        <p14:creationId xmlns:p14="http://schemas.microsoft.com/office/powerpoint/2010/main" val="29244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GB" altLang="en-US" dirty="0"/>
              <a:t>Interactive Systems</a:t>
            </a:r>
          </a:p>
        </p:txBody>
      </p:sp>
      <p:sp>
        <p:nvSpPr>
          <p:cNvPr id="20483" name="Content Placeholder 2"/>
          <p:cNvSpPr>
            <a:spLocks noGrp="1"/>
          </p:cNvSpPr>
          <p:nvPr>
            <p:ph idx="1"/>
          </p:nvPr>
        </p:nvSpPr>
        <p:spPr/>
        <p:txBody>
          <a:bodyPr/>
          <a:lstStyle/>
          <a:p>
            <a:pPr eaLnBrk="1" hangingPunct="1"/>
            <a:r>
              <a:rPr lang="en-GB" altLang="en-US" dirty="0"/>
              <a:t>Things (including virtual things inside computers) that</a:t>
            </a:r>
          </a:p>
          <a:p>
            <a:pPr lvl="1" eaLnBrk="1" hangingPunct="1"/>
            <a:r>
              <a:rPr lang="en-GB" altLang="en-US" dirty="0"/>
              <a:t>People use for some purpose</a:t>
            </a:r>
          </a:p>
          <a:p>
            <a:pPr lvl="1" eaLnBrk="1" hangingPunct="1"/>
            <a:r>
              <a:rPr lang="en-GB" altLang="en-US" dirty="0"/>
              <a:t>People interact with directly</a:t>
            </a:r>
          </a:p>
          <a:p>
            <a:pPr lvl="1" eaLnBrk="1" hangingPunct="1"/>
            <a:r>
              <a:rPr lang="en-GB" altLang="en-US" dirty="0"/>
              <a:t>Do things in response to user inputs</a:t>
            </a:r>
          </a:p>
          <a:p>
            <a:pPr eaLnBrk="1" hangingPunct="1"/>
            <a:endParaRPr lang="en-GB" altLang="en-US" dirty="0"/>
          </a:p>
          <a:p>
            <a:pPr eaLnBrk="1" hangingPunct="1"/>
            <a:r>
              <a:rPr lang="en-GB" altLang="en-US" dirty="0"/>
              <a:t>Usually (nowadays) computerized</a:t>
            </a:r>
          </a:p>
          <a:p>
            <a:pPr lvl="1" eaLnBrk="1" hangingPunct="1"/>
            <a:r>
              <a:rPr lang="en-GB" altLang="en-US" dirty="0"/>
              <a:t>Relationship between inputs and outputs </a:t>
            </a:r>
            <a:r>
              <a:rPr lang="en-GB" altLang="en-US" i="1" dirty="0"/>
              <a:t>programmed</a:t>
            </a:r>
          </a:p>
          <a:p>
            <a:pPr lvl="1" eaLnBrk="1" hangingPunct="1"/>
            <a:r>
              <a:rPr lang="en-GB" altLang="en-US" dirty="0"/>
              <a:t>Mapping between inputs and outputs can be </a:t>
            </a:r>
            <a:r>
              <a:rPr lang="en-GB" altLang="en-US" i="1" dirty="0"/>
              <a:t>whatever</a:t>
            </a:r>
            <a:r>
              <a:rPr lang="en-GB" altLang="en-US" dirty="0"/>
              <a:t> the programmer wants</a:t>
            </a:r>
          </a:p>
          <a:p>
            <a:pPr lvl="1" eaLnBrk="1" hangingPunct="1"/>
            <a:r>
              <a:rPr lang="en-GB" altLang="en-US" dirty="0"/>
              <a:t>Inputs, outputs and behaviour, and the relationship between them need to be </a:t>
            </a:r>
            <a:r>
              <a:rPr lang="en-GB" altLang="en-US" i="1" dirty="0"/>
              <a:t>actively designed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 calcmode="lin" valueType="num">
                                      <p:cBhvr additive="base">
                                        <p:cTn id="7" dur="500" fill="hold"/>
                                        <p:tgtEl>
                                          <p:spTgt spid="20483">
                                            <p:txEl>
                                              <p:pRg st="5" end="5"/>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3">
                                            <p:txEl>
                                              <p:pRg st="5" end="5"/>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483">
                                            <p:txEl>
                                              <p:pRg st="6" end="6"/>
                                            </p:txEl>
                                          </p:spTgt>
                                        </p:tgtEl>
                                        <p:attrNameLst>
                                          <p:attrName>style.visibility</p:attrName>
                                        </p:attrNameLst>
                                      </p:cBhvr>
                                      <p:to>
                                        <p:strVal val="visible"/>
                                      </p:to>
                                    </p:set>
                                    <p:anim calcmode="lin" valueType="num">
                                      <p:cBhvr additive="base">
                                        <p:cTn id="11"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3">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483">
                                            <p:txEl>
                                              <p:pRg st="7" end="7"/>
                                            </p:txEl>
                                          </p:spTgt>
                                        </p:tgtEl>
                                        <p:attrNameLst>
                                          <p:attrName>style.visibility</p:attrName>
                                        </p:attrNameLst>
                                      </p:cBhvr>
                                      <p:to>
                                        <p:strVal val="visible"/>
                                      </p:to>
                                    </p:set>
                                    <p:anim calcmode="lin" valueType="num">
                                      <p:cBhvr additive="base">
                                        <p:cTn id="15" dur="500" fill="hold"/>
                                        <p:tgtEl>
                                          <p:spTgt spid="20483">
                                            <p:txEl>
                                              <p:pRg st="7" end="7"/>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0483">
                                            <p:txEl>
                                              <p:pRg st="8" end="8"/>
                                            </p:txEl>
                                          </p:spTgt>
                                        </p:tgtEl>
                                        <p:attrNameLst>
                                          <p:attrName>style.visibility</p:attrName>
                                        </p:attrNameLst>
                                      </p:cBhvr>
                                      <p:to>
                                        <p:strVal val="visible"/>
                                      </p:to>
                                    </p:set>
                                    <p:anim calcmode="lin" valueType="num">
                                      <p:cBhvr additive="base">
                                        <p:cTn id="21" dur="500" fill="hold"/>
                                        <p:tgtEl>
                                          <p:spTgt spid="20483">
                                            <p:txEl>
                                              <p:pRg st="8" end="8"/>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048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9BA2-4C7A-494C-945B-DAC940495229}"/>
              </a:ext>
            </a:extLst>
          </p:cNvPr>
          <p:cNvSpPr>
            <a:spLocks noGrp="1"/>
          </p:cNvSpPr>
          <p:nvPr>
            <p:ph type="title"/>
          </p:nvPr>
        </p:nvSpPr>
        <p:spPr/>
        <p:txBody>
          <a:bodyPr/>
          <a:lstStyle/>
          <a:p>
            <a:r>
              <a:rPr lang="en-GB" dirty="0"/>
              <a:t>Mechanical or programmed?</a:t>
            </a:r>
          </a:p>
        </p:txBody>
      </p:sp>
      <p:pic>
        <p:nvPicPr>
          <p:cNvPr id="4" name="Picture 3">
            <a:extLst>
              <a:ext uri="{FF2B5EF4-FFF2-40B4-BE49-F238E27FC236}">
                <a16:creationId xmlns:a16="http://schemas.microsoft.com/office/drawing/2014/main" id="{7763CCB1-1122-46A9-9BBB-7102CBE2EA70}"/>
              </a:ext>
            </a:extLst>
          </p:cNvPr>
          <p:cNvPicPr>
            <a:picLocks noChangeAspect="1"/>
          </p:cNvPicPr>
          <p:nvPr/>
        </p:nvPicPr>
        <p:blipFill>
          <a:blip r:embed="rId2"/>
          <a:stretch>
            <a:fillRect/>
          </a:stretch>
        </p:blipFill>
        <p:spPr>
          <a:xfrm>
            <a:off x="623887" y="2780928"/>
            <a:ext cx="4907489" cy="3315071"/>
          </a:xfrm>
          <a:prstGeom prst="rect">
            <a:avLst/>
          </a:prstGeom>
        </p:spPr>
      </p:pic>
      <p:pic>
        <p:nvPicPr>
          <p:cNvPr id="5" name="Picture 4">
            <a:extLst>
              <a:ext uri="{FF2B5EF4-FFF2-40B4-BE49-F238E27FC236}">
                <a16:creationId xmlns:a16="http://schemas.microsoft.com/office/drawing/2014/main" id="{0F30D75A-D8DC-46A6-98AD-2DC5C60ECEFE}"/>
              </a:ext>
            </a:extLst>
          </p:cNvPr>
          <p:cNvPicPr>
            <a:picLocks noChangeAspect="1"/>
          </p:cNvPicPr>
          <p:nvPr/>
        </p:nvPicPr>
        <p:blipFill>
          <a:blip r:embed="rId3"/>
          <a:stretch>
            <a:fillRect/>
          </a:stretch>
        </p:blipFill>
        <p:spPr>
          <a:xfrm>
            <a:off x="5577780" y="2706588"/>
            <a:ext cx="3314700" cy="3314700"/>
          </a:xfrm>
          <a:prstGeom prst="rect">
            <a:avLst/>
          </a:prstGeom>
        </p:spPr>
      </p:pic>
    </p:spTree>
    <p:extLst>
      <p:ext uri="{BB962C8B-B14F-4D97-AF65-F5344CB8AC3E}">
        <p14:creationId xmlns:p14="http://schemas.microsoft.com/office/powerpoint/2010/main" val="18537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GB" altLang="en-US"/>
              <a:t>Interactive Systems</a:t>
            </a:r>
          </a:p>
        </p:txBody>
      </p:sp>
      <p:sp>
        <p:nvSpPr>
          <p:cNvPr id="21507" name="Content Placeholder 2"/>
          <p:cNvSpPr>
            <a:spLocks noGrp="1"/>
          </p:cNvSpPr>
          <p:nvPr>
            <p:ph sz="half" idx="1"/>
          </p:nvPr>
        </p:nvSpPr>
        <p:spPr/>
        <p:txBody>
          <a:bodyPr/>
          <a:lstStyle/>
          <a:p>
            <a:pPr eaLnBrk="1" hangingPunct="1"/>
            <a:r>
              <a:rPr lang="en-GB" altLang="en-US" sz="2400" dirty="0"/>
              <a:t>MS Word</a:t>
            </a:r>
          </a:p>
          <a:p>
            <a:pPr eaLnBrk="1" hangingPunct="1"/>
            <a:r>
              <a:rPr lang="en-GB" altLang="en-US" sz="2400" dirty="0"/>
              <a:t>Tetris</a:t>
            </a:r>
          </a:p>
          <a:p>
            <a:pPr eaLnBrk="1" hangingPunct="1"/>
            <a:r>
              <a:rPr lang="en-GB" altLang="en-US" sz="2400" dirty="0"/>
              <a:t>Fortnite</a:t>
            </a:r>
          </a:p>
          <a:p>
            <a:pPr eaLnBrk="1" hangingPunct="1"/>
            <a:r>
              <a:rPr lang="en-GB" altLang="en-US" sz="2400" dirty="0"/>
              <a:t>iPhone</a:t>
            </a:r>
          </a:p>
          <a:p>
            <a:pPr eaLnBrk="1" hangingPunct="1"/>
            <a:r>
              <a:rPr lang="en-GB" altLang="en-US" sz="2400" dirty="0"/>
              <a:t>Dishwasher</a:t>
            </a:r>
          </a:p>
          <a:p>
            <a:pPr eaLnBrk="1" hangingPunct="1"/>
            <a:r>
              <a:rPr lang="en-GB" altLang="en-US" sz="2400" dirty="0"/>
              <a:t>DVD remote</a:t>
            </a:r>
          </a:p>
          <a:p>
            <a:pPr eaLnBrk="1" hangingPunct="1"/>
            <a:r>
              <a:rPr lang="en-GB" altLang="en-US" sz="2400" dirty="0"/>
              <a:t>Windows Control Panel</a:t>
            </a:r>
          </a:p>
          <a:p>
            <a:pPr eaLnBrk="1" hangingPunct="1"/>
            <a:r>
              <a:rPr lang="en-GB" altLang="en-US" sz="2400" dirty="0"/>
              <a:t>Boeing 737 Max cockpit</a:t>
            </a:r>
          </a:p>
          <a:p>
            <a:pPr eaLnBrk="1" hangingPunct="1"/>
            <a:r>
              <a:rPr lang="en-GB" altLang="en-US" sz="2400" dirty="0"/>
              <a:t>Nintendo Wii</a:t>
            </a:r>
          </a:p>
          <a:p>
            <a:pPr eaLnBrk="1" hangingPunct="1"/>
            <a:r>
              <a:rPr lang="en-GB" altLang="en-US" sz="2400" dirty="0"/>
              <a:t>Microwave oven</a:t>
            </a:r>
          </a:p>
        </p:txBody>
      </p:sp>
      <p:sp>
        <p:nvSpPr>
          <p:cNvPr id="21508" name="Content Placeholder 3"/>
          <p:cNvSpPr>
            <a:spLocks noGrp="1"/>
          </p:cNvSpPr>
          <p:nvPr>
            <p:ph sz="half" idx="2"/>
          </p:nvPr>
        </p:nvSpPr>
        <p:spPr/>
        <p:txBody>
          <a:bodyPr/>
          <a:lstStyle/>
          <a:p>
            <a:pPr eaLnBrk="1" hangingPunct="1"/>
            <a:r>
              <a:rPr lang="en-GB" altLang="en-US" sz="2400" dirty="0"/>
              <a:t>Car</a:t>
            </a:r>
          </a:p>
          <a:p>
            <a:pPr eaLnBrk="1" hangingPunct="1"/>
            <a:r>
              <a:rPr lang="en-GB" altLang="en-US" sz="2400" dirty="0"/>
              <a:t>Second Life</a:t>
            </a:r>
          </a:p>
          <a:p>
            <a:pPr eaLnBrk="1" hangingPunct="1"/>
            <a:r>
              <a:rPr lang="en-GB" altLang="en-US" sz="2400" dirty="0"/>
              <a:t>Coffee maker</a:t>
            </a:r>
          </a:p>
          <a:p>
            <a:pPr eaLnBrk="1" hangingPunct="1"/>
            <a:r>
              <a:rPr lang="en-GB" altLang="en-US" sz="2400" dirty="0"/>
              <a:t>Toy helicopter</a:t>
            </a:r>
          </a:p>
          <a:p>
            <a:pPr eaLnBrk="1" hangingPunct="1"/>
            <a:r>
              <a:rPr lang="en-GB" altLang="en-US" sz="2400" dirty="0"/>
              <a:t>Nuclear power station</a:t>
            </a:r>
          </a:p>
          <a:p>
            <a:pPr eaLnBrk="1" hangingPunct="1">
              <a:buFont typeface="Wingdings" pitchFamily="2" charset="2"/>
              <a:buNone/>
            </a:pPr>
            <a:r>
              <a:rPr lang="en-GB" altLang="en-US" sz="2400" dirty="0"/>
              <a:t> 	control room</a:t>
            </a:r>
          </a:p>
          <a:p>
            <a:pPr eaLnBrk="1" hangingPunct="1"/>
            <a:r>
              <a:rPr lang="en-GB" altLang="en-US" sz="2400" dirty="0"/>
              <a:t>Ship-borne radar</a:t>
            </a:r>
          </a:p>
          <a:p>
            <a:pPr eaLnBrk="1" hangingPunct="1"/>
            <a:r>
              <a:rPr lang="en-GB" altLang="en-US" sz="2400" dirty="0"/>
              <a:t>Amazon website</a:t>
            </a:r>
          </a:p>
          <a:p>
            <a:pPr eaLnBrk="1" hangingPunct="1"/>
            <a:r>
              <a:rPr lang="en-GB" altLang="en-US" sz="2400" dirty="0"/>
              <a:t>MS PowerPoint</a:t>
            </a:r>
          </a:p>
          <a:p>
            <a:pPr eaLnBrk="1" hangingPunct="1"/>
            <a:r>
              <a:rPr lang="en-GB" altLang="en-US" sz="240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GB" altLang="en-US"/>
              <a:t>User Interface</a:t>
            </a:r>
          </a:p>
        </p:txBody>
      </p:sp>
      <p:sp>
        <p:nvSpPr>
          <p:cNvPr id="30723" name="Content Placeholder 2"/>
          <p:cNvSpPr>
            <a:spLocks noGrp="1"/>
          </p:cNvSpPr>
          <p:nvPr>
            <p:ph idx="1"/>
          </p:nvPr>
        </p:nvSpPr>
        <p:spPr/>
        <p:txBody>
          <a:bodyPr/>
          <a:lstStyle/>
          <a:p>
            <a:pPr eaLnBrk="1" hangingPunct="1"/>
            <a:r>
              <a:rPr lang="en-GB" altLang="en-US" dirty="0"/>
              <a:t>Interactive systems have </a:t>
            </a:r>
            <a:r>
              <a:rPr lang="en-GB" altLang="en-US" dirty="0">
                <a:solidFill>
                  <a:schemeClr val="accent6"/>
                </a:solidFill>
              </a:rPr>
              <a:t>user interfaces</a:t>
            </a:r>
          </a:p>
          <a:p>
            <a:pPr lvl="1" eaLnBrk="1" hangingPunct="1"/>
            <a:r>
              <a:rPr lang="en-GB" altLang="en-US" dirty="0"/>
              <a:t>Shape</a:t>
            </a:r>
          </a:p>
          <a:p>
            <a:pPr lvl="1" eaLnBrk="1" hangingPunct="1"/>
            <a:r>
              <a:rPr lang="en-GB" altLang="en-US" dirty="0"/>
              <a:t>Feel</a:t>
            </a:r>
          </a:p>
          <a:p>
            <a:pPr lvl="1" eaLnBrk="1" hangingPunct="1"/>
            <a:r>
              <a:rPr lang="en-GB" altLang="en-US" dirty="0"/>
              <a:t>Controls</a:t>
            </a:r>
          </a:p>
          <a:p>
            <a:pPr lvl="1" eaLnBrk="1" hangingPunct="1"/>
            <a:r>
              <a:rPr lang="en-GB" altLang="en-US" dirty="0"/>
              <a:t>Information displays</a:t>
            </a:r>
          </a:p>
          <a:p>
            <a:pPr lvl="1" eaLnBrk="1" hangingPunct="1"/>
            <a:r>
              <a:rPr lang="en-GB" altLang="en-US" dirty="0"/>
              <a:t>Behaviour</a:t>
            </a:r>
          </a:p>
          <a:p>
            <a:pPr lvl="1" eaLnBrk="1" hangingPunct="1"/>
            <a:r>
              <a:rPr lang="en-GB" altLang="en-US" dirty="0"/>
              <a:t>Includes help facility, user manuals, </a:t>
            </a:r>
            <a:r>
              <a:rPr lang="en-GB" altLang="en-US" dirty="0" err="1"/>
              <a:t>etc</a:t>
            </a:r>
            <a:endParaRPr lang="en-GB" altLang="en-US" dirty="0"/>
          </a:p>
          <a:p>
            <a:pPr lvl="1" eaLnBrk="1" hangingPunct="1"/>
            <a:endParaRPr lang="en-GB" altLang="en-US" sz="1200" dirty="0"/>
          </a:p>
          <a:p>
            <a:pPr lvl="1" eaLnBrk="1" hangingPunct="1"/>
            <a:r>
              <a:rPr lang="en-GB" altLang="en-US" dirty="0"/>
              <a:t>What the </a:t>
            </a:r>
            <a:r>
              <a:rPr lang="en-GB" altLang="en-US" i="1" dirty="0">
                <a:solidFill>
                  <a:schemeClr val="accent6"/>
                </a:solidFill>
              </a:rPr>
              <a:t>user sees</a:t>
            </a:r>
          </a:p>
          <a:p>
            <a:pPr lvl="1" eaLnBrk="1" hangingPunct="1"/>
            <a:r>
              <a:rPr lang="en-GB" altLang="en-US" dirty="0"/>
              <a:t>What the </a:t>
            </a:r>
            <a:r>
              <a:rPr lang="en-GB" altLang="en-US" i="1" dirty="0">
                <a:solidFill>
                  <a:schemeClr val="accent6"/>
                </a:solidFill>
              </a:rPr>
              <a:t>user manipulates</a:t>
            </a:r>
          </a:p>
          <a:p>
            <a:pPr lvl="1" eaLnBrk="1" hangingPunct="1"/>
            <a:r>
              <a:rPr lang="en-GB" altLang="en-US" dirty="0"/>
              <a:t>Determines </a:t>
            </a:r>
            <a:r>
              <a:rPr lang="en-GB" altLang="en-US" i="1" dirty="0">
                <a:solidFill>
                  <a:schemeClr val="accent6"/>
                </a:solidFill>
              </a:rPr>
              <a:t>how the user thinks the system works</a:t>
            </a:r>
          </a:p>
          <a:p>
            <a:pPr lvl="1" eaLnBrk="1" hangingPunct="1"/>
            <a:r>
              <a:rPr lang="en-GB" altLang="en-US" i="1" dirty="0"/>
              <a:t>Doesn’t</a:t>
            </a:r>
            <a:r>
              <a:rPr lang="en-GB" altLang="en-US" dirty="0"/>
              <a:t> necessarily show how the system really works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723">
                                            <p:txEl>
                                              <p:pRg st="8" end="8"/>
                                            </p:txEl>
                                          </p:spTgt>
                                        </p:tgtEl>
                                        <p:attrNameLst>
                                          <p:attrName>style.visibility</p:attrName>
                                        </p:attrNameLst>
                                      </p:cBhvr>
                                      <p:to>
                                        <p:strVal val="visible"/>
                                      </p:to>
                                    </p:set>
                                    <p:anim calcmode="lin" valueType="num">
                                      <p:cBhvr additive="base">
                                        <p:cTn id="7" dur="500" fill="hold"/>
                                        <p:tgtEl>
                                          <p:spTgt spid="30723">
                                            <p:txEl>
                                              <p:pRg st="8" end="8"/>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0723">
                                            <p:txEl>
                                              <p:pRg st="8" end="8"/>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723">
                                            <p:txEl>
                                              <p:pRg st="9" end="9"/>
                                            </p:txEl>
                                          </p:spTgt>
                                        </p:tgtEl>
                                        <p:attrNameLst>
                                          <p:attrName>style.visibility</p:attrName>
                                        </p:attrNameLst>
                                      </p:cBhvr>
                                      <p:to>
                                        <p:strVal val="visible"/>
                                      </p:to>
                                    </p:set>
                                    <p:anim calcmode="lin" valueType="num">
                                      <p:cBhvr additive="base">
                                        <p:cTn id="11" dur="500" fill="hold"/>
                                        <p:tgtEl>
                                          <p:spTgt spid="30723">
                                            <p:txEl>
                                              <p:pRg st="9" end="9"/>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723">
                                            <p:txEl>
                                              <p:pRg st="9" end="9"/>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23">
                                            <p:txEl>
                                              <p:pRg st="10" end="10"/>
                                            </p:txEl>
                                          </p:spTgt>
                                        </p:tgtEl>
                                        <p:attrNameLst>
                                          <p:attrName>style.visibility</p:attrName>
                                        </p:attrNameLst>
                                      </p:cBhvr>
                                      <p:to>
                                        <p:strVal val="visible"/>
                                      </p:to>
                                    </p:set>
                                    <p:anim calcmode="lin" valueType="num">
                                      <p:cBhvr additive="base">
                                        <p:cTn id="15" dur="500" fill="hold"/>
                                        <p:tgtEl>
                                          <p:spTgt spid="30723">
                                            <p:txEl>
                                              <p:pRg st="10" end="1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723">
                                            <p:txEl>
                                              <p:pRg st="10" end="10"/>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0723">
                                            <p:txEl>
                                              <p:pRg st="11" end="11"/>
                                            </p:txEl>
                                          </p:spTgt>
                                        </p:tgtEl>
                                        <p:attrNameLst>
                                          <p:attrName>style.visibility</p:attrName>
                                        </p:attrNameLst>
                                      </p:cBhvr>
                                      <p:to>
                                        <p:strVal val="visible"/>
                                      </p:to>
                                    </p:set>
                                    <p:anim calcmode="lin" valueType="num">
                                      <p:cBhvr additive="base">
                                        <p:cTn id="19" dur="500" fill="hold"/>
                                        <p:tgtEl>
                                          <p:spTgt spid="30723">
                                            <p:txEl>
                                              <p:pRg st="11" end="1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72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GB" altLang="en-US"/>
              <a:t>User Interface</a:t>
            </a:r>
          </a:p>
        </p:txBody>
      </p:sp>
      <p:sp>
        <p:nvSpPr>
          <p:cNvPr id="31747" name="Content Placeholder 2"/>
          <p:cNvSpPr>
            <a:spLocks noGrp="1"/>
          </p:cNvSpPr>
          <p:nvPr>
            <p:ph idx="1"/>
          </p:nvPr>
        </p:nvSpPr>
        <p:spPr/>
        <p:txBody>
          <a:bodyPr/>
          <a:lstStyle/>
          <a:p>
            <a:r>
              <a:rPr lang="en-GB" altLang="en-US" dirty="0"/>
              <a:t>Any </a:t>
            </a:r>
            <a:r>
              <a:rPr lang="en-GB" altLang="en-US" i="1" dirty="0"/>
              <a:t>boundary</a:t>
            </a:r>
            <a:r>
              <a:rPr lang="en-GB" altLang="en-US" dirty="0"/>
              <a:t> between the </a:t>
            </a:r>
            <a:r>
              <a:rPr lang="en-GB" altLang="en-US" i="1" dirty="0"/>
              <a:t>human user </a:t>
            </a:r>
            <a:r>
              <a:rPr lang="en-GB" altLang="en-US" dirty="0"/>
              <a:t>and the </a:t>
            </a:r>
            <a:r>
              <a:rPr lang="en-GB" altLang="en-US" i="1" dirty="0"/>
              <a:t>computer system</a:t>
            </a:r>
            <a:endParaRPr lang="en-GB" altLang="en-US" dirty="0"/>
          </a:p>
          <a:p>
            <a:pPr lvl="1"/>
            <a:r>
              <a:rPr lang="en-GB" altLang="en-US" dirty="0"/>
              <a:t>Not restricted to screens, keyboards and mice</a:t>
            </a:r>
          </a:p>
          <a:p>
            <a:pPr lvl="1"/>
            <a:r>
              <a:rPr lang="en-GB" altLang="en-US" dirty="0"/>
              <a:t>Includes documentation and training material</a:t>
            </a:r>
          </a:p>
          <a:p>
            <a:pPr eaLnBrk="1" hangingPunct="1"/>
            <a:endParaRPr lang="en-GB" altLang="en-US" dirty="0"/>
          </a:p>
        </p:txBody>
      </p:sp>
    </p:spTree>
  </p:cSld>
  <p:clrMapOvr>
    <a:masterClrMapping/>
  </p:clrMapOvr>
</p:sld>
</file>

<file path=ppt/theme/theme1.xml><?xml version="1.0" encoding="utf-8"?>
<a:theme xmlns:a="http://schemas.openxmlformats.org/drawingml/2006/main" name="Network">
  <a:themeElements>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fontScheme name="Network">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Network 11">
        <a:dk1>
          <a:srgbClr val="666699"/>
        </a:dk1>
        <a:lt1>
          <a:srgbClr val="FFFF66"/>
        </a:lt1>
        <a:dk2>
          <a:srgbClr val="000054"/>
        </a:dk2>
        <a:lt2>
          <a:srgbClr val="FFFFFF"/>
        </a:lt2>
        <a:accent1>
          <a:srgbClr val="3333FF"/>
        </a:accent1>
        <a:accent2>
          <a:srgbClr val="006699"/>
        </a:accent2>
        <a:accent3>
          <a:srgbClr val="AAAAB3"/>
        </a:accent3>
        <a:accent4>
          <a:srgbClr val="DADA56"/>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2">
        <a:dk1>
          <a:srgbClr val="666699"/>
        </a:dk1>
        <a:lt1>
          <a:srgbClr val="FFFF66"/>
        </a:lt1>
        <a:dk2>
          <a:srgbClr val="000054"/>
        </a:dk2>
        <a:lt2>
          <a:srgbClr val="FFFF66"/>
        </a:lt2>
        <a:accent1>
          <a:srgbClr val="3333FF"/>
        </a:accent1>
        <a:accent2>
          <a:srgbClr val="006699"/>
        </a:accent2>
        <a:accent3>
          <a:srgbClr val="AAAAB3"/>
        </a:accent3>
        <a:accent4>
          <a:srgbClr val="DADA56"/>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3">
        <a:dk1>
          <a:srgbClr val="666699"/>
        </a:dk1>
        <a:lt1>
          <a:srgbClr val="CCFFFF"/>
        </a:lt1>
        <a:dk2>
          <a:srgbClr val="000054"/>
        </a:dk2>
        <a:lt2>
          <a:srgbClr val="CCFFFF"/>
        </a:lt2>
        <a:accent1>
          <a:srgbClr val="3333FF"/>
        </a:accent1>
        <a:accent2>
          <a:srgbClr val="006699"/>
        </a:accent2>
        <a:accent3>
          <a:srgbClr val="AAAAB3"/>
        </a:accent3>
        <a:accent4>
          <a:srgbClr val="AE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4">
        <a:dk1>
          <a:srgbClr val="666699"/>
        </a:dk1>
        <a:lt1>
          <a:srgbClr val="DCFAFF"/>
        </a:lt1>
        <a:dk2>
          <a:srgbClr val="000054"/>
        </a:dk2>
        <a:lt2>
          <a:srgbClr val="DCFAFF"/>
        </a:lt2>
        <a:accent1>
          <a:srgbClr val="3333FF"/>
        </a:accent1>
        <a:accent2>
          <a:srgbClr val="006699"/>
        </a:accent2>
        <a:accent3>
          <a:srgbClr val="AAAAB3"/>
        </a:accent3>
        <a:accent4>
          <a:srgbClr val="BCD6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twork">
  <a:themeElements>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fontScheme name="Network">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
      <a:clrScheme name="Network 11">
        <a:dk1>
          <a:srgbClr val="666699"/>
        </a:dk1>
        <a:lt1>
          <a:srgbClr val="FFFF66"/>
        </a:lt1>
        <a:dk2>
          <a:srgbClr val="000054"/>
        </a:dk2>
        <a:lt2>
          <a:srgbClr val="FFFFFF"/>
        </a:lt2>
        <a:accent1>
          <a:srgbClr val="3333FF"/>
        </a:accent1>
        <a:accent2>
          <a:srgbClr val="006699"/>
        </a:accent2>
        <a:accent3>
          <a:srgbClr val="AAAAB3"/>
        </a:accent3>
        <a:accent4>
          <a:srgbClr val="DADA56"/>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2">
        <a:dk1>
          <a:srgbClr val="666699"/>
        </a:dk1>
        <a:lt1>
          <a:srgbClr val="FFFF66"/>
        </a:lt1>
        <a:dk2>
          <a:srgbClr val="000054"/>
        </a:dk2>
        <a:lt2>
          <a:srgbClr val="FFFF66"/>
        </a:lt2>
        <a:accent1>
          <a:srgbClr val="3333FF"/>
        </a:accent1>
        <a:accent2>
          <a:srgbClr val="006699"/>
        </a:accent2>
        <a:accent3>
          <a:srgbClr val="AAAAB3"/>
        </a:accent3>
        <a:accent4>
          <a:srgbClr val="DADA56"/>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3">
        <a:dk1>
          <a:srgbClr val="666699"/>
        </a:dk1>
        <a:lt1>
          <a:srgbClr val="CCFFFF"/>
        </a:lt1>
        <a:dk2>
          <a:srgbClr val="000054"/>
        </a:dk2>
        <a:lt2>
          <a:srgbClr val="CCFFFF"/>
        </a:lt2>
        <a:accent1>
          <a:srgbClr val="3333FF"/>
        </a:accent1>
        <a:accent2>
          <a:srgbClr val="006699"/>
        </a:accent2>
        <a:accent3>
          <a:srgbClr val="AAAAB3"/>
        </a:accent3>
        <a:accent4>
          <a:srgbClr val="AE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14">
        <a:dk1>
          <a:srgbClr val="666699"/>
        </a:dk1>
        <a:lt1>
          <a:srgbClr val="DCFAFF"/>
        </a:lt1>
        <a:dk2>
          <a:srgbClr val="000054"/>
        </a:dk2>
        <a:lt2>
          <a:srgbClr val="DCFAFF"/>
        </a:lt2>
        <a:accent1>
          <a:srgbClr val="3333FF"/>
        </a:accent1>
        <a:accent2>
          <a:srgbClr val="006699"/>
        </a:accent2>
        <a:accent3>
          <a:srgbClr val="AAAAB3"/>
        </a:accent3>
        <a:accent4>
          <a:srgbClr val="BCD6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Lec10-Search-Algorithms</Template>
  <TotalTime>3740</TotalTime>
  <Words>1035</Words>
  <Application>Microsoft Office PowerPoint</Application>
  <PresentationFormat>On-screen Show (4:3)</PresentationFormat>
  <Paragraphs>189</Paragraphs>
  <Slides>30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Comic Sans MS</vt:lpstr>
      <vt:lpstr>Trebuchet MS</vt:lpstr>
      <vt:lpstr>Wingdings</vt:lpstr>
      <vt:lpstr>Network</vt:lpstr>
      <vt:lpstr>1_Network</vt:lpstr>
      <vt:lpstr>CTEC 2712  Web Application Development</vt:lpstr>
      <vt:lpstr>Acknowledgements</vt:lpstr>
      <vt:lpstr>Designing as if people mattered</vt:lpstr>
      <vt:lpstr>Human Computer Interaction</vt:lpstr>
      <vt:lpstr>Interactive Systems</vt:lpstr>
      <vt:lpstr>Mechanical or programmed?</vt:lpstr>
      <vt:lpstr>Interactive Systems</vt:lpstr>
      <vt:lpstr>User Interface</vt:lpstr>
      <vt:lpstr>User Interface</vt:lpstr>
      <vt:lpstr>Design</vt:lpstr>
      <vt:lpstr>Some interactive systems</vt:lpstr>
      <vt:lpstr>Some other interactive systems</vt:lpstr>
      <vt:lpstr>Some more interactive systems</vt:lpstr>
      <vt:lpstr>Some more interactive systems</vt:lpstr>
      <vt:lpstr>Non-interactive systems</vt:lpstr>
      <vt:lpstr>Getting it right</vt:lpstr>
      <vt:lpstr>Usability</vt:lpstr>
      <vt:lpstr>User Experience (UX)</vt:lpstr>
      <vt:lpstr>Aspects of user experience</vt:lpstr>
      <vt:lpstr>Service Design</vt:lpstr>
      <vt:lpstr>Service design</vt:lpstr>
      <vt:lpstr>Evaluation</vt:lpstr>
      <vt:lpstr>If you get it wrong...</vt:lpstr>
      <vt:lpstr>Reading</vt:lpstr>
      <vt:lpstr>Our preferred HCI textbook</vt:lpstr>
      <vt:lpstr>Web Resources</vt:lpstr>
      <vt:lpstr>Not the easiest, either</vt:lpstr>
      <vt:lpstr>Nor the most standardized</vt:lpstr>
      <vt:lpstr>Hominid computer interaction</vt:lpstr>
      <vt:lpstr>PowerPoint Presentation</vt:lpstr>
    </vt:vector>
  </TitlesOfParts>
  <Company>DMU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2001 EPP1</dc:title>
  <dc:creator>CSE</dc:creator>
  <cp:lastModifiedBy>Martin Stacey</cp:lastModifiedBy>
  <cp:revision>266</cp:revision>
  <dcterms:created xsi:type="dcterms:W3CDTF">2005-09-29T10:32:14Z</dcterms:created>
  <dcterms:modified xsi:type="dcterms:W3CDTF">2024-01-07T19:37:40Z</dcterms:modified>
</cp:coreProperties>
</file>